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3"/>
  </p:notesMasterIdLst>
  <p:sldIdLst>
    <p:sldId id="311" r:id="rId2"/>
    <p:sldId id="298" r:id="rId3"/>
    <p:sldId id="299" r:id="rId4"/>
    <p:sldId id="259" r:id="rId5"/>
    <p:sldId id="315" r:id="rId6"/>
    <p:sldId id="264" r:id="rId7"/>
    <p:sldId id="317" r:id="rId8"/>
    <p:sldId id="265" r:id="rId9"/>
    <p:sldId id="307" r:id="rId10"/>
    <p:sldId id="266" r:id="rId11"/>
    <p:sldId id="267" r:id="rId12"/>
    <p:sldId id="452" r:id="rId13"/>
    <p:sldId id="453" r:id="rId14"/>
    <p:sldId id="454" r:id="rId15"/>
    <p:sldId id="455" r:id="rId16"/>
    <p:sldId id="372" r:id="rId17"/>
    <p:sldId id="357" r:id="rId18"/>
    <p:sldId id="373" r:id="rId19"/>
    <p:sldId id="374" r:id="rId20"/>
    <p:sldId id="375" r:id="rId21"/>
    <p:sldId id="376" r:id="rId22"/>
    <p:sldId id="274" r:id="rId23"/>
    <p:sldId id="379" r:id="rId24"/>
    <p:sldId id="385" r:id="rId25"/>
    <p:sldId id="403" r:id="rId26"/>
    <p:sldId id="387" r:id="rId27"/>
    <p:sldId id="389" r:id="rId28"/>
    <p:sldId id="388" r:id="rId29"/>
    <p:sldId id="390" r:id="rId30"/>
    <p:sldId id="405" r:id="rId31"/>
    <p:sldId id="406" r:id="rId32"/>
    <p:sldId id="407" r:id="rId33"/>
    <p:sldId id="408" r:id="rId34"/>
    <p:sldId id="409" r:id="rId35"/>
    <p:sldId id="410" r:id="rId36"/>
    <p:sldId id="411" r:id="rId37"/>
    <p:sldId id="412" r:id="rId38"/>
    <p:sldId id="413" r:id="rId39"/>
    <p:sldId id="414" r:id="rId40"/>
    <p:sldId id="416" r:id="rId41"/>
    <p:sldId id="418" r:id="rId42"/>
    <p:sldId id="419" r:id="rId43"/>
    <p:sldId id="420" r:id="rId44"/>
    <p:sldId id="421" r:id="rId45"/>
    <p:sldId id="422" r:id="rId46"/>
    <p:sldId id="423" r:id="rId47"/>
    <p:sldId id="424" r:id="rId48"/>
    <p:sldId id="425" r:id="rId49"/>
    <p:sldId id="426" r:id="rId50"/>
    <p:sldId id="427" r:id="rId51"/>
    <p:sldId id="428" r:id="rId52"/>
    <p:sldId id="429" r:id="rId53"/>
    <p:sldId id="430" r:id="rId54"/>
    <p:sldId id="431" r:id="rId55"/>
    <p:sldId id="432"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8" r:id="rId69"/>
    <p:sldId id="449" r:id="rId70"/>
    <p:sldId id="450" r:id="rId71"/>
    <p:sldId id="451"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0EFC1-D8CF-42C7-BFAD-257B3668CA2B}" type="datetimeFigureOut">
              <a:rPr lang="en-US" smtClean="0"/>
              <a:t>7/29/2019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E8C1B-E15E-46B8-BE49-572AA8EC79C1}" type="slidenum">
              <a:rPr lang="en-US" smtClean="0"/>
              <a:t>‹#›</a:t>
            </a:fld>
            <a:endParaRPr lang="en-US"/>
          </a:p>
        </p:txBody>
      </p:sp>
    </p:spTree>
    <p:extLst>
      <p:ext uri="{BB962C8B-B14F-4D97-AF65-F5344CB8AC3E}">
        <p14:creationId xmlns:p14="http://schemas.microsoft.com/office/powerpoint/2010/main" val="427206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B3DCB9-1EC0-4DB5-BE21-16F9F5E9EDB7}" type="slidenum">
              <a:rPr lang="en-US" sz="1200" smtClean="0"/>
              <a:pPr/>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FCF693-B525-4388-A08E-7630B7DB1644}" type="slidenum">
              <a:rPr lang="en-US" smtClean="0"/>
              <a:t>27</a:t>
            </a:fld>
            <a:endParaRPr lang="en-US"/>
          </a:p>
        </p:txBody>
      </p:sp>
    </p:spTree>
    <p:extLst>
      <p:ext uri="{BB962C8B-B14F-4D97-AF65-F5344CB8AC3E}">
        <p14:creationId xmlns:p14="http://schemas.microsoft.com/office/powerpoint/2010/main" val="198187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7/29/2019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7/29/2019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7/29/2019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7/29/2019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Hhn7z6BA0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o4pMVb0R6M" TargetMode="External"/><Relationship Id="rId7" Type="http://schemas.openxmlformats.org/officeDocument/2006/relationships/hyperlink" Target="https://www.youtube.com/watch?v=XsRQVRoIPW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bLYeSwMVg_0&amp;t=172s"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youtube.com/watch?v=b9O9SokTTA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y6GxIuljT3w" TargetMode="External"/><Relationship Id="rId2" Type="http://schemas.openxmlformats.org/officeDocument/2006/relationships/hyperlink" Target="https://www.youtube.com/watch?v=mOUEC5YXV8U"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6000" b="1" dirty="0"/>
              <a:t>What is psychology?</a:t>
            </a:r>
          </a:p>
        </p:txBody>
      </p:sp>
      <p:sp>
        <p:nvSpPr>
          <p:cNvPr id="8195" name="Subtitle 2"/>
          <p:cNvSpPr>
            <a:spLocks noGrp="1"/>
          </p:cNvSpPr>
          <p:nvPr>
            <p:ph type="body" idx="1"/>
          </p:nvPr>
        </p:nvSpPr>
        <p:spPr/>
        <p:txBody>
          <a:bodyPr/>
          <a:lstStyle/>
          <a:p>
            <a:pPr eaLnBrk="1" hangingPunct="1"/>
            <a:r>
              <a:rPr lang="en-US" dirty="0">
                <a:solidFill>
                  <a:schemeClr val="tx1">
                    <a:lumMod val="65000"/>
                    <a:lumOff val="35000"/>
                  </a:schemeClr>
                </a:solidFill>
              </a:rPr>
              <a:t>Unit One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chor="t">
            <a:noAutofit/>
          </a:bodyPr>
          <a:lstStyle/>
          <a:p>
            <a:pPr>
              <a:defRPr/>
            </a:pPr>
            <a:r>
              <a:rPr lang="en-US" dirty="0"/>
              <a:t>Fields of Psychology</a:t>
            </a:r>
          </a:p>
        </p:txBody>
      </p:sp>
      <p:sp>
        <p:nvSpPr>
          <p:cNvPr id="15362" name="Rectangle 3"/>
          <p:cNvSpPr>
            <a:spLocks noGrp="1" noChangeArrowheads="1"/>
          </p:cNvSpPr>
          <p:nvPr>
            <p:ph idx="1"/>
          </p:nvPr>
        </p:nvSpPr>
        <p:spPr>
          <a:xfrm>
            <a:off x="1981200" y="1295400"/>
            <a:ext cx="8229600" cy="2667000"/>
          </a:xfrm>
        </p:spPr>
        <p:txBody>
          <a:bodyPr>
            <a:normAutofit lnSpcReduction="10000"/>
          </a:bodyPr>
          <a:lstStyle/>
          <a:p>
            <a:pPr marL="361950" indent="-361950">
              <a:lnSpc>
                <a:spcPct val="90000"/>
              </a:lnSpc>
              <a:buNone/>
            </a:pPr>
            <a:r>
              <a:rPr lang="en-US" sz="2400" b="1" dirty="0"/>
              <a:t>Organizational psychologists: </a:t>
            </a:r>
          </a:p>
          <a:p>
            <a:pPr marL="819150" lvl="1" indent="-361950">
              <a:lnSpc>
                <a:spcPct val="90000"/>
              </a:lnSpc>
              <a:spcBef>
                <a:spcPct val="0"/>
              </a:spcBef>
              <a:spcAft>
                <a:spcPts val="1200"/>
              </a:spcAft>
            </a:pPr>
            <a:r>
              <a:rPr lang="en-US" sz="2400" dirty="0"/>
              <a:t>Focus on the relationship between people</a:t>
            </a:r>
            <a:br>
              <a:rPr lang="en-US" sz="2400" dirty="0"/>
            </a:br>
            <a:r>
              <a:rPr lang="en-US" sz="2400" dirty="0"/>
              <a:t>and organizations such as business.</a:t>
            </a:r>
            <a:endParaRPr lang="en-US" sz="1700" dirty="0"/>
          </a:p>
          <a:p>
            <a:pPr marL="361950" indent="-361950">
              <a:lnSpc>
                <a:spcPct val="90000"/>
              </a:lnSpc>
              <a:buNone/>
            </a:pPr>
            <a:r>
              <a:rPr lang="en-US" sz="2400" b="1" dirty="0"/>
              <a:t>Human factors psychologists:</a:t>
            </a:r>
          </a:p>
          <a:p>
            <a:pPr marL="819150" lvl="1" indent="-361950">
              <a:lnSpc>
                <a:spcPct val="90000"/>
              </a:lnSpc>
              <a:spcBef>
                <a:spcPct val="0"/>
              </a:spcBef>
              <a:spcAft>
                <a:spcPts val="1200"/>
              </a:spcAft>
            </a:pPr>
            <a:r>
              <a:rPr lang="en-US" sz="2400" dirty="0"/>
              <a:t>Provide suggestions and create technical systems such as dashboards, computer keyboards, etc. to be more user friendly.</a:t>
            </a:r>
          </a:p>
          <a:p>
            <a:pPr marL="361950" indent="-361950">
              <a:lnSpc>
                <a:spcPct val="90000"/>
              </a:lnSpc>
              <a:buFont typeface="Times" charset="0"/>
              <a:buChar char="•"/>
            </a:pPr>
            <a:endParaRPr lang="en-US" sz="1700" dirty="0"/>
          </a:p>
          <a:p>
            <a:pPr marL="361950" indent="-361950">
              <a:lnSpc>
                <a:spcPct val="90000"/>
              </a:lnSpc>
              <a:buFont typeface="Times" charset="0"/>
              <a:buChar char="•"/>
            </a:pPr>
            <a:endParaRPr lang="en-US" sz="1100" dirty="0"/>
          </a:p>
          <a:p>
            <a:pPr marL="361950" indent="-361950">
              <a:lnSpc>
                <a:spcPct val="90000"/>
              </a:lnSpc>
              <a:buNone/>
            </a:pPr>
            <a:endParaRPr lang="en-US" sz="1100" dirty="0"/>
          </a:p>
          <a:p>
            <a:pPr marL="361950" indent="-361950">
              <a:lnSpc>
                <a:spcPct val="90000"/>
              </a:lnSpc>
              <a:buNone/>
            </a:pPr>
            <a:endParaRPr lang="en-US" sz="1100" dirty="0"/>
          </a:p>
          <a:p>
            <a:pPr marL="361950" indent="-361950">
              <a:lnSpc>
                <a:spcPct val="90000"/>
              </a:lnSpc>
              <a:buNone/>
            </a:pPr>
            <a:endParaRPr lang="en-US" sz="1100" dirty="0"/>
          </a:p>
          <a:p>
            <a:pPr marL="361950" indent="-361950">
              <a:lnSpc>
                <a:spcPct val="90000"/>
              </a:lnSpc>
              <a:buNone/>
            </a:pPr>
            <a:endParaRPr lang="en-US" sz="1100" dirty="0"/>
          </a:p>
        </p:txBody>
      </p:sp>
      <p:pic>
        <p:nvPicPr>
          <p:cNvPr id="6" name="Picture 5" descr="http://www.simplesynergy.com.au/wp-content/uploads/2008/05/paper-people888077_92439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651887"/>
            <a:ext cx="1752600" cy="1086961"/>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7" name="Picture 6" descr="http://www.simplesynergy.com.au/wp-content/uploads/2008/05/paper-people888077_92439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48400" y="4651887"/>
            <a:ext cx="1752600" cy="1086961"/>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8" name="Picture 7" descr="http://www.simplesynergy.com.au/wp-content/uploads/2008/05/paper-people888077_92439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86000" y="4651887"/>
            <a:ext cx="1752600" cy="1086961"/>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9" name="Picture 8" descr="http://www.simplesynergy.com.au/wp-content/uploads/2008/05/paper-people888077_924392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4648201"/>
            <a:ext cx="1752600" cy="1086961"/>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371600" y="553279"/>
            <a:ext cx="9601200" cy="1485900"/>
          </a:xfrm>
        </p:spPr>
        <p:txBody>
          <a:bodyPr rtlCol="0" anchor="t">
            <a:noAutofit/>
          </a:bodyPr>
          <a:lstStyle/>
          <a:p>
            <a:pPr>
              <a:defRPr/>
            </a:pPr>
            <a:r>
              <a:rPr lang="en-US" dirty="0"/>
              <a:t>Fields of Psychology</a:t>
            </a:r>
          </a:p>
        </p:txBody>
      </p:sp>
      <p:sp>
        <p:nvSpPr>
          <p:cNvPr id="16386" name="Rectangle 3"/>
          <p:cNvSpPr>
            <a:spLocks noGrp="1" noChangeArrowheads="1"/>
          </p:cNvSpPr>
          <p:nvPr>
            <p:ph idx="1"/>
          </p:nvPr>
        </p:nvSpPr>
        <p:spPr>
          <a:xfrm>
            <a:off x="1371600" y="1237422"/>
            <a:ext cx="9601200" cy="3581400"/>
          </a:xfrm>
        </p:spPr>
        <p:txBody>
          <a:bodyPr/>
          <a:lstStyle/>
          <a:p>
            <a:pPr marL="361950" indent="-361950">
              <a:lnSpc>
                <a:spcPct val="90000"/>
              </a:lnSpc>
              <a:buNone/>
            </a:pPr>
            <a:r>
              <a:rPr lang="en-US" sz="2400" b="1" dirty="0"/>
              <a:t>Consumer psychologists: </a:t>
            </a:r>
          </a:p>
          <a:p>
            <a:pPr marL="819150" lvl="1" indent="-361950">
              <a:lnSpc>
                <a:spcPct val="90000"/>
              </a:lnSpc>
              <a:spcBef>
                <a:spcPct val="0"/>
              </a:spcBef>
              <a:spcAft>
                <a:spcPts val="1200"/>
              </a:spcAft>
            </a:pPr>
            <a:r>
              <a:rPr lang="en-US" sz="2400" dirty="0"/>
              <a:t>Study the behavior of shoppers in an effort to predict and influence their behavior.</a:t>
            </a:r>
          </a:p>
          <a:p>
            <a:pPr marL="361950" indent="-361950">
              <a:lnSpc>
                <a:spcPct val="90000"/>
              </a:lnSpc>
              <a:buNone/>
            </a:pPr>
            <a:r>
              <a:rPr lang="en-US" sz="2400" b="1" dirty="0"/>
              <a:t>Health psychologists: </a:t>
            </a:r>
          </a:p>
          <a:p>
            <a:pPr marL="819150" lvl="1" indent="-361950">
              <a:lnSpc>
                <a:spcPct val="90000"/>
              </a:lnSpc>
              <a:spcBef>
                <a:spcPct val="0"/>
              </a:spcBef>
              <a:spcAft>
                <a:spcPts val="1200"/>
              </a:spcAft>
            </a:pPr>
            <a:r>
              <a:rPr lang="en-US" sz="2400" dirty="0"/>
              <a:t>Examine the ways in which behavior and mental processes are related to health.</a:t>
            </a:r>
          </a:p>
          <a:p>
            <a:pPr marL="361950" indent="-361950">
              <a:lnSpc>
                <a:spcPct val="90000"/>
              </a:lnSpc>
              <a:buNone/>
            </a:pPr>
            <a:r>
              <a:rPr lang="en-US" sz="2400" b="1" dirty="0"/>
              <a:t>Sport psychologists: </a:t>
            </a:r>
          </a:p>
          <a:p>
            <a:pPr marL="819150" lvl="1" indent="-361950">
              <a:lnSpc>
                <a:spcPct val="90000"/>
              </a:lnSpc>
              <a:spcBef>
                <a:spcPct val="0"/>
              </a:spcBef>
              <a:spcAft>
                <a:spcPts val="1200"/>
              </a:spcAft>
            </a:pPr>
            <a:r>
              <a:rPr lang="en-US" sz="2400" dirty="0"/>
              <a:t>Help people improve their sports performance.  </a:t>
            </a:r>
            <a:endParaRPr lang="en-US" sz="1900" dirty="0"/>
          </a:p>
          <a:p>
            <a:pPr marL="361950" indent="-361950">
              <a:lnSpc>
                <a:spcPct val="90000"/>
              </a:lnSpc>
              <a:buNone/>
            </a:pPr>
            <a:endParaRPr lang="en-US" sz="1900" dirty="0"/>
          </a:p>
          <a:p>
            <a:pPr marL="361950" indent="-361950">
              <a:lnSpc>
                <a:spcPct val="90000"/>
              </a:lnSpc>
              <a:buNone/>
            </a:pPr>
            <a:endParaRPr lang="en-US" sz="1900" dirty="0"/>
          </a:p>
        </p:txBody>
      </p:sp>
      <p:pic>
        <p:nvPicPr>
          <p:cNvPr id="163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444" y="4818822"/>
            <a:ext cx="3886863" cy="1692298"/>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Part 1 </a:t>
            </a:r>
          </a:p>
        </p:txBody>
      </p:sp>
      <p:sp>
        <p:nvSpPr>
          <p:cNvPr id="3" name="Text Placeholder 2"/>
          <p:cNvSpPr>
            <a:spLocks noGrp="1"/>
          </p:cNvSpPr>
          <p:nvPr>
            <p:ph type="body" idx="1"/>
          </p:nvPr>
        </p:nvSpPr>
        <p:spPr/>
        <p:txBody>
          <a:bodyPr>
            <a:normAutofit/>
          </a:bodyPr>
          <a:lstStyle/>
          <a:p>
            <a:r>
              <a:rPr lang="en-US" dirty="0"/>
              <a:t>Research Hypothesis, </a:t>
            </a:r>
            <a:r>
              <a:rPr lang="en-US" dirty="0" err="1"/>
              <a:t>Empircal</a:t>
            </a:r>
            <a:r>
              <a:rPr lang="en-US" dirty="0"/>
              <a:t> Evidence and data </a:t>
            </a:r>
          </a:p>
        </p:txBody>
      </p:sp>
    </p:spTree>
    <p:extLst>
      <p:ext uri="{BB962C8B-B14F-4D97-AF65-F5344CB8AC3E}">
        <p14:creationId xmlns:p14="http://schemas.microsoft.com/office/powerpoint/2010/main" val="421148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 is a research Hypothesis?</a:t>
            </a:r>
          </a:p>
        </p:txBody>
      </p:sp>
      <p:sp>
        <p:nvSpPr>
          <p:cNvPr id="3" name="Content Placeholder 2"/>
          <p:cNvSpPr>
            <a:spLocks noGrp="1"/>
          </p:cNvSpPr>
          <p:nvPr>
            <p:ph idx="1"/>
          </p:nvPr>
        </p:nvSpPr>
        <p:spPr>
          <a:xfrm>
            <a:off x="1901190" y="1698172"/>
            <a:ext cx="4206240" cy="3579849"/>
          </a:xfrm>
        </p:spPr>
        <p:txBody>
          <a:bodyPr>
            <a:noAutofit/>
          </a:bodyPr>
          <a:lstStyle/>
          <a:p>
            <a:pPr>
              <a:buFont typeface="Courier New" panose="02070309020205020404" pitchFamily="49" charset="0"/>
              <a:buChar char="o"/>
            </a:pPr>
            <a:r>
              <a:rPr lang="en-US" sz="2200" u="sng" dirty="0"/>
              <a:t>Research Hypothesis</a:t>
            </a:r>
            <a:r>
              <a:rPr lang="en-US" sz="2200" dirty="0"/>
              <a:t>: A precise and testable statement that predicts what is expected to happen to the variables research study</a:t>
            </a:r>
          </a:p>
          <a:p>
            <a:pPr lvl="1">
              <a:buFont typeface="Courier New" panose="02070309020205020404" pitchFamily="49" charset="0"/>
              <a:buChar char="o"/>
            </a:pPr>
            <a:r>
              <a:rPr lang="en-US" sz="2200" dirty="0"/>
              <a:t>May be based upon the predictions of a theory</a:t>
            </a:r>
          </a:p>
          <a:p>
            <a:pPr lvl="1">
              <a:buFont typeface="Courier New" panose="02070309020205020404" pitchFamily="49" charset="0"/>
              <a:buChar char="o"/>
            </a:pPr>
            <a:r>
              <a:rPr lang="en-US" sz="2200" dirty="0"/>
              <a:t>Must be accepted or rejected based on the findings of an </a:t>
            </a:r>
            <a:r>
              <a:rPr lang="en-US" sz="2200" u="sng" dirty="0"/>
              <a:t>empirical study</a:t>
            </a:r>
          </a:p>
        </p:txBody>
      </p:sp>
      <p:pic>
        <p:nvPicPr>
          <p:cNvPr id="4" name="Picture 3"/>
          <p:cNvPicPr>
            <a:picLocks noChangeAspect="1"/>
          </p:cNvPicPr>
          <p:nvPr/>
        </p:nvPicPr>
        <p:blipFill>
          <a:blip r:embed="rId2"/>
          <a:stretch>
            <a:fillRect/>
          </a:stretch>
        </p:blipFill>
        <p:spPr>
          <a:xfrm>
            <a:off x="6259830" y="1698172"/>
            <a:ext cx="4560570" cy="4038600"/>
          </a:xfrm>
          <a:prstGeom prst="rect">
            <a:avLst/>
          </a:prstGeom>
        </p:spPr>
      </p:pic>
    </p:spTree>
    <p:extLst>
      <p:ext uri="{BB962C8B-B14F-4D97-AF65-F5344CB8AC3E}">
        <p14:creationId xmlns:p14="http://schemas.microsoft.com/office/powerpoint/2010/main" val="224802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 is Empirical Research? </a:t>
            </a:r>
          </a:p>
        </p:txBody>
      </p:sp>
      <p:sp>
        <p:nvSpPr>
          <p:cNvPr id="3" name="Content Placeholder 2"/>
          <p:cNvSpPr>
            <a:spLocks noGrp="1"/>
          </p:cNvSpPr>
          <p:nvPr>
            <p:ph idx="1"/>
          </p:nvPr>
        </p:nvSpPr>
        <p:spPr>
          <a:xfrm>
            <a:off x="5423263" y="1785257"/>
            <a:ext cx="4610100" cy="3579849"/>
          </a:xfrm>
        </p:spPr>
        <p:txBody>
          <a:bodyPr>
            <a:noAutofit/>
          </a:bodyPr>
          <a:lstStyle/>
          <a:p>
            <a:pPr>
              <a:buFont typeface="Courier New" panose="02070309020205020404" pitchFamily="49" charset="0"/>
              <a:buChar char="o"/>
            </a:pPr>
            <a:r>
              <a:rPr lang="en-US" sz="2200" u="sng" dirty="0"/>
              <a:t>Empirical Research</a:t>
            </a:r>
            <a:r>
              <a:rPr lang="en-US" sz="2200" dirty="0"/>
              <a:t>: Any activity that includes the organized collection and analysis of empirical data. </a:t>
            </a:r>
          </a:p>
          <a:p>
            <a:pPr lvl="1">
              <a:buFont typeface="Courier New" panose="02070309020205020404" pitchFamily="49" charset="0"/>
              <a:buChar char="o"/>
            </a:pPr>
            <a:r>
              <a:rPr lang="en-US" sz="2200" dirty="0"/>
              <a:t>Researcher must decide on a methodology to use for data collection which will vary based on the type of data (Quantitative or Qualitative) </a:t>
            </a:r>
          </a:p>
          <a:p>
            <a:pPr lvl="1">
              <a:buFont typeface="Courier New" panose="02070309020205020404" pitchFamily="49" charset="0"/>
              <a:buChar char="o"/>
            </a:pPr>
            <a:r>
              <a:rPr lang="en-US" sz="2200" b="1" u="sng" dirty="0"/>
              <a:t>Examples</a:t>
            </a:r>
            <a:r>
              <a:rPr lang="en-US" sz="2200" dirty="0"/>
              <a:t>: Bandura et al., Zimbardo prison experiment, etc….</a:t>
            </a:r>
          </a:p>
        </p:txBody>
      </p:sp>
      <p:pic>
        <p:nvPicPr>
          <p:cNvPr id="4" name="Picture 3"/>
          <p:cNvPicPr>
            <a:picLocks noChangeAspect="1"/>
          </p:cNvPicPr>
          <p:nvPr/>
        </p:nvPicPr>
        <p:blipFill>
          <a:blip r:embed="rId2"/>
          <a:stretch>
            <a:fillRect/>
          </a:stretch>
        </p:blipFill>
        <p:spPr>
          <a:xfrm>
            <a:off x="1454333" y="1785257"/>
            <a:ext cx="3733799" cy="4114800"/>
          </a:xfrm>
          <a:prstGeom prst="rect">
            <a:avLst/>
          </a:prstGeom>
        </p:spPr>
      </p:pic>
    </p:spTree>
    <p:extLst>
      <p:ext uri="{BB962C8B-B14F-4D97-AF65-F5344CB8AC3E}">
        <p14:creationId xmlns:p14="http://schemas.microsoft.com/office/powerpoint/2010/main" val="584420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Qualitative vs Quantitative Data</a:t>
            </a:r>
          </a:p>
        </p:txBody>
      </p:sp>
      <p:sp>
        <p:nvSpPr>
          <p:cNvPr id="3" name="Text Placeholder 2"/>
          <p:cNvSpPr>
            <a:spLocks noGrp="1"/>
          </p:cNvSpPr>
          <p:nvPr>
            <p:ph type="body" idx="1"/>
          </p:nvPr>
        </p:nvSpPr>
        <p:spPr/>
        <p:txBody>
          <a:bodyPr>
            <a:normAutofit/>
          </a:bodyPr>
          <a:lstStyle/>
          <a:p>
            <a:pPr algn="ctr"/>
            <a:r>
              <a:rPr lang="en-US" b="1" u="sng" dirty="0"/>
              <a:t>Qualitative </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b="0" dirty="0"/>
              <a:t>The information is numerical (e.g. experiments or surveys) </a:t>
            </a:r>
          </a:p>
          <a:p>
            <a:pPr>
              <a:buFont typeface="Arial" panose="020B0604020202020204" pitchFamily="34" charset="0"/>
              <a:buChar char="•"/>
            </a:pPr>
            <a:r>
              <a:rPr lang="en-US" b="0" dirty="0"/>
              <a:t>Data analysis is in the form of statistics (e.g. mean, median, mode, standard deviation or percentages) </a:t>
            </a:r>
          </a:p>
        </p:txBody>
      </p:sp>
      <p:sp>
        <p:nvSpPr>
          <p:cNvPr id="5" name="Text Placeholder 4"/>
          <p:cNvSpPr>
            <a:spLocks noGrp="1"/>
          </p:cNvSpPr>
          <p:nvPr>
            <p:ph type="body" sz="quarter" idx="3"/>
          </p:nvPr>
        </p:nvSpPr>
        <p:spPr/>
        <p:txBody>
          <a:bodyPr>
            <a:normAutofit/>
          </a:bodyPr>
          <a:lstStyle/>
          <a:p>
            <a:pPr algn="ctr"/>
            <a:r>
              <a:rPr lang="en-US" b="1" u="sng" dirty="0"/>
              <a:t>Quantitative </a:t>
            </a:r>
          </a:p>
        </p:txBody>
      </p:sp>
      <p:sp>
        <p:nvSpPr>
          <p:cNvPr id="6" name="Content Placeholder 5"/>
          <p:cNvSpPr>
            <a:spLocks noGrp="1"/>
          </p:cNvSpPr>
          <p:nvPr>
            <p:ph sz="quarter" idx="4"/>
          </p:nvPr>
        </p:nvSpPr>
        <p:spPr/>
        <p:txBody>
          <a:bodyPr>
            <a:normAutofit/>
          </a:bodyPr>
          <a:lstStyle/>
          <a:p>
            <a:pPr>
              <a:buFont typeface="Arial" panose="020B0604020202020204" pitchFamily="34" charset="0"/>
              <a:buChar char="•"/>
            </a:pPr>
            <a:r>
              <a:rPr lang="en-US" b="0" dirty="0"/>
              <a:t>The information is in the </a:t>
            </a:r>
            <a:r>
              <a:rPr lang="en-US" b="0" i="1" dirty="0"/>
              <a:t>meaning</a:t>
            </a:r>
            <a:r>
              <a:rPr lang="en-US" b="0" dirty="0"/>
              <a:t> of the data (</a:t>
            </a:r>
            <a:r>
              <a:rPr lang="en-US" b="0" dirty="0" err="1"/>
              <a:t>i.e</a:t>
            </a:r>
            <a:r>
              <a:rPr lang="en-US" b="0" dirty="0"/>
              <a:t> interviews or journal entries)</a:t>
            </a:r>
          </a:p>
          <a:p>
            <a:pPr>
              <a:buFont typeface="Arial" panose="020B0604020202020204" pitchFamily="34" charset="0"/>
              <a:buChar char="•"/>
            </a:pPr>
            <a:r>
              <a:rPr lang="en-US" b="0" dirty="0"/>
              <a:t>Data analysis is in the form of interpretation of the data to see what the data reveals.  </a:t>
            </a:r>
          </a:p>
          <a:p>
            <a:pPr>
              <a:buFont typeface="Arial" panose="020B0604020202020204" pitchFamily="34" charset="0"/>
              <a:buChar char="•"/>
            </a:pPr>
            <a:endParaRPr lang="en-US" i="1" dirty="0"/>
          </a:p>
        </p:txBody>
      </p:sp>
    </p:spTree>
    <p:extLst>
      <p:ext uri="{BB962C8B-B14F-4D97-AF65-F5344CB8AC3E}">
        <p14:creationId xmlns:p14="http://schemas.microsoft.com/office/powerpoint/2010/main" val="422476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Essential Questions</a:t>
            </a:r>
          </a:p>
        </p:txBody>
      </p:sp>
      <p:sp>
        <p:nvSpPr>
          <p:cNvPr id="3" name="Content Placeholder 2"/>
          <p:cNvSpPr>
            <a:spLocks noGrp="1"/>
          </p:cNvSpPr>
          <p:nvPr>
            <p:ph idx="1"/>
          </p:nvPr>
        </p:nvSpPr>
        <p:spPr>
          <a:xfrm>
            <a:off x="1024128" y="2286000"/>
            <a:ext cx="9720073" cy="4023360"/>
          </a:xfrm>
        </p:spPr>
        <p:txBody>
          <a:bodyPr>
            <a:normAutofit lnSpcReduction="10000"/>
          </a:bodyPr>
          <a:lstStyle/>
          <a:p>
            <a:pPr>
              <a:buAutoNum type="arabicPeriod"/>
            </a:pPr>
            <a:r>
              <a:rPr lang="en-US" sz="2500" dirty="0"/>
              <a:t>What </a:t>
            </a:r>
            <a:r>
              <a:rPr lang="en-US" sz="2500" u="sng" dirty="0"/>
              <a:t>considerations</a:t>
            </a:r>
            <a:r>
              <a:rPr lang="en-US" sz="2500" dirty="0"/>
              <a:t> must a psychologist make when setting up a </a:t>
            </a:r>
            <a:r>
              <a:rPr lang="en-US" sz="2500" u="sng" dirty="0"/>
              <a:t>research experiment?</a:t>
            </a:r>
          </a:p>
          <a:p>
            <a:pPr marL="0" indent="0"/>
            <a:endParaRPr lang="en-US" sz="2500" dirty="0"/>
          </a:p>
          <a:p>
            <a:r>
              <a:rPr lang="en-US" sz="2500" dirty="0"/>
              <a:t>2. What are the </a:t>
            </a:r>
            <a:r>
              <a:rPr lang="en-US" sz="2500" u="sng" dirty="0"/>
              <a:t>strengths and limitations </a:t>
            </a:r>
            <a:r>
              <a:rPr lang="en-US" sz="2500" dirty="0"/>
              <a:t>of an </a:t>
            </a:r>
            <a:r>
              <a:rPr lang="en-US" sz="2500" u="sng" dirty="0"/>
              <a:t>experimental approach</a:t>
            </a:r>
            <a:r>
              <a:rPr lang="en-US" sz="2500" dirty="0"/>
              <a:t> to studying human </a:t>
            </a:r>
            <a:r>
              <a:rPr lang="en-US" sz="2500" dirty="0" err="1"/>
              <a:t>behaviour</a:t>
            </a:r>
            <a:r>
              <a:rPr lang="en-US" sz="2500" dirty="0"/>
              <a:t>?</a:t>
            </a:r>
          </a:p>
          <a:p>
            <a:endParaRPr lang="en-US" sz="2500" dirty="0"/>
          </a:p>
          <a:p>
            <a:r>
              <a:rPr lang="en-US" sz="2500" dirty="0"/>
              <a:t>3. What is the</a:t>
            </a:r>
            <a:r>
              <a:rPr lang="en-US" sz="2500" u="sng" dirty="0"/>
              <a:t> importance </a:t>
            </a:r>
            <a:r>
              <a:rPr lang="en-US" sz="2500" dirty="0"/>
              <a:t>of a </a:t>
            </a:r>
            <a:r>
              <a:rPr lang="en-US" sz="2500" u="sng" dirty="0"/>
              <a:t>representative sample </a:t>
            </a:r>
            <a:r>
              <a:rPr lang="en-US" sz="2500" dirty="0"/>
              <a:t>- and how can one be obtained?</a:t>
            </a:r>
          </a:p>
          <a:p>
            <a:r>
              <a:rPr lang="en-US" sz="2500" dirty="0"/>
              <a:t>4. How can </a:t>
            </a:r>
            <a:r>
              <a:rPr lang="en-US" sz="2500" u="sng" dirty="0"/>
              <a:t>statistics</a:t>
            </a:r>
            <a:r>
              <a:rPr lang="en-US" sz="2500" dirty="0"/>
              <a:t> be used to help us </a:t>
            </a:r>
            <a:r>
              <a:rPr lang="en-US" sz="2500" u="sng" dirty="0"/>
              <a:t>interpret</a:t>
            </a:r>
            <a:r>
              <a:rPr lang="en-US" sz="2500" dirty="0"/>
              <a:t> data?</a:t>
            </a:r>
          </a:p>
          <a:p>
            <a:endParaRPr lang="en-US" dirty="0"/>
          </a:p>
        </p:txBody>
      </p:sp>
    </p:spTree>
    <p:extLst>
      <p:ext uri="{BB962C8B-B14F-4D97-AF65-F5344CB8AC3E}">
        <p14:creationId xmlns:p14="http://schemas.microsoft.com/office/powerpoint/2010/main" val="265470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hlinkClick r:id="rId2"/>
              </a:rPr>
              <a:t>TED TALK</a:t>
            </a:r>
            <a:r>
              <a:rPr lang="en-US" dirty="0"/>
              <a:t>: 10 myths of psychology Debunked</a:t>
            </a:r>
          </a:p>
        </p:txBody>
      </p:sp>
      <p:sp>
        <p:nvSpPr>
          <p:cNvPr id="3" name="Content Placeholder 2"/>
          <p:cNvSpPr>
            <a:spLocks noGrp="1"/>
          </p:cNvSpPr>
          <p:nvPr>
            <p:ph idx="1"/>
          </p:nvPr>
        </p:nvSpPr>
        <p:spPr/>
        <p:txBody>
          <a:bodyPr>
            <a:normAutofit/>
          </a:bodyPr>
          <a:lstStyle/>
          <a:p>
            <a:r>
              <a:rPr lang="en-US" sz="2200" dirty="0"/>
              <a:t>Things to Think </a:t>
            </a:r>
            <a:r>
              <a:rPr lang="en-US" sz="2200" dirty="0" smtClean="0"/>
              <a:t>About while watching the video: </a:t>
            </a:r>
            <a:endParaRPr lang="en-US" sz="2200" dirty="0"/>
          </a:p>
          <a:p>
            <a:pPr>
              <a:buFont typeface="Arial" panose="020B0604020202020204" pitchFamily="34" charset="0"/>
              <a:buChar char="•"/>
            </a:pPr>
            <a:r>
              <a:rPr lang="en-US" sz="2200" dirty="0"/>
              <a:t>1) What are the 10 myths that he talks about? Are there any that you thought were true?</a:t>
            </a:r>
          </a:p>
          <a:p>
            <a:pPr>
              <a:buFont typeface="Arial" panose="020B0604020202020204" pitchFamily="34" charset="0"/>
              <a:buChar char="•"/>
            </a:pPr>
            <a:r>
              <a:rPr lang="en-US" sz="2200" dirty="0"/>
              <a:t>2) What type of “evidence” and “data” does he use to prove or disprove his theories? Are there any errors in his evidence?</a:t>
            </a:r>
          </a:p>
          <a:p>
            <a:pPr>
              <a:buFont typeface="Arial" panose="020B0604020202020204" pitchFamily="34" charset="0"/>
              <a:buChar char="•"/>
            </a:pPr>
            <a:r>
              <a:rPr lang="en-US" sz="2200" dirty="0"/>
              <a:t>3) What message does this TED Talk send about the importance of psychological research and data? </a:t>
            </a:r>
          </a:p>
        </p:txBody>
      </p:sp>
      <p:sp>
        <p:nvSpPr>
          <p:cNvPr id="4" name="Rectangle 3"/>
          <p:cNvSpPr/>
          <p:nvPr/>
        </p:nvSpPr>
        <p:spPr>
          <a:xfrm>
            <a:off x="2954299" y="5720090"/>
            <a:ext cx="6927858" cy="523220"/>
          </a:xfrm>
          <a:prstGeom prst="rect">
            <a:avLst/>
          </a:prstGeom>
          <a:noFill/>
        </p:spPr>
        <p:txBody>
          <a:bodyPr wrap="none" lIns="91440" tIns="45720" rIns="91440" bIns="45720">
            <a:spAutoFit/>
          </a:bodyPr>
          <a:lstStyle/>
          <a:p>
            <a:pPr algn="ctr"/>
            <a:r>
              <a:rPr lang="en-US"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Add this to your video note sheet for this unit</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927742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152400"/>
            <a:ext cx="7520940" cy="762000"/>
          </a:xfrm>
        </p:spPr>
        <p:txBody>
          <a:bodyPr>
            <a:normAutofit fontScale="90000"/>
          </a:bodyPr>
          <a:lstStyle/>
          <a:p>
            <a:pPr algn="ctr"/>
            <a:r>
              <a:rPr lang="en-US" b="1" u="sng" dirty="0"/>
              <a:t>Thinking Like a psychologist: An exercise  </a:t>
            </a:r>
          </a:p>
        </p:txBody>
      </p:sp>
      <p:sp>
        <p:nvSpPr>
          <p:cNvPr id="3" name="Content Placeholder 2"/>
          <p:cNvSpPr>
            <a:spLocks noGrp="1"/>
          </p:cNvSpPr>
          <p:nvPr>
            <p:ph idx="1"/>
          </p:nvPr>
        </p:nvSpPr>
        <p:spPr>
          <a:xfrm>
            <a:off x="1802130" y="1935515"/>
            <a:ext cx="8610600" cy="3852372"/>
          </a:xfrm>
        </p:spPr>
        <p:txBody>
          <a:bodyPr>
            <a:normAutofit fontScale="85000" lnSpcReduction="10000"/>
          </a:bodyPr>
          <a:lstStyle/>
          <a:p>
            <a:pPr>
              <a:buFont typeface="Arial" panose="020B0604020202020204" pitchFamily="34" charset="0"/>
              <a:buChar char="•"/>
            </a:pPr>
            <a:r>
              <a:rPr lang="en-US" dirty="0"/>
              <a:t>Below are a list of common psychological “myths” that people tend to believe.</a:t>
            </a:r>
          </a:p>
          <a:p>
            <a:pPr>
              <a:buFont typeface="Arial" panose="020B0604020202020204" pitchFamily="34" charset="0"/>
              <a:buChar char="•"/>
            </a:pPr>
            <a:r>
              <a:rPr lang="en-US" dirty="0"/>
              <a:t>In small groups you will choose 1 myth that you like and design a study for how you would “disprove” the following theory. </a:t>
            </a:r>
          </a:p>
          <a:p>
            <a:pPr lvl="3">
              <a:buFont typeface="Arial" panose="020B0604020202020204" pitchFamily="34" charset="0"/>
              <a:buChar char="•"/>
            </a:pPr>
            <a:r>
              <a:rPr lang="en-US" sz="2000" dirty="0"/>
              <a:t>(Essentially design a study that you could design to disprove the myth) </a:t>
            </a:r>
          </a:p>
          <a:p>
            <a:pPr marL="0" indent="0"/>
            <a:endParaRPr lang="en-US" dirty="0"/>
          </a:p>
          <a:p>
            <a:pPr lvl="1">
              <a:buFont typeface="Arial" panose="020B0604020202020204" pitchFamily="34" charset="0"/>
              <a:buChar char="•"/>
            </a:pPr>
            <a:r>
              <a:rPr lang="en-US" sz="2000" dirty="0"/>
              <a:t>1) Most people only use 10% of their brain power </a:t>
            </a:r>
          </a:p>
          <a:p>
            <a:pPr lvl="1">
              <a:buFont typeface="Arial" panose="020B0604020202020204" pitchFamily="34" charset="0"/>
              <a:buChar char="•"/>
            </a:pPr>
            <a:r>
              <a:rPr lang="en-US" sz="2000" dirty="0"/>
              <a:t>2) Individuals can learn new information while sleeping </a:t>
            </a:r>
          </a:p>
          <a:p>
            <a:pPr lvl="1">
              <a:buFont typeface="Arial" panose="020B0604020202020204" pitchFamily="34" charset="0"/>
              <a:buChar char="•"/>
            </a:pPr>
            <a:r>
              <a:rPr lang="en-US" sz="2000" dirty="0"/>
              <a:t>3) Opposites Attract: We’re attracted to people who are opposite of us </a:t>
            </a:r>
          </a:p>
          <a:p>
            <a:pPr lvl="1">
              <a:buFont typeface="Arial" panose="020B0604020202020204" pitchFamily="34" charset="0"/>
              <a:buChar char="•"/>
            </a:pPr>
            <a:r>
              <a:rPr lang="en-US" sz="2000" dirty="0"/>
              <a:t>4) Our handwriting reveals our personality traits </a:t>
            </a:r>
          </a:p>
          <a:p>
            <a:pPr lvl="1">
              <a:buFont typeface="Arial" panose="020B0604020202020204" pitchFamily="34" charset="0"/>
              <a:buChar char="•"/>
            </a:pPr>
            <a:r>
              <a:rPr lang="en-US" sz="2000" dirty="0"/>
              <a:t>5) Only deeply depressed people commit suicide</a:t>
            </a:r>
          </a:p>
          <a:p>
            <a:pPr lvl="1">
              <a:buFont typeface="Arial" panose="020B0604020202020204" pitchFamily="34" charset="0"/>
              <a:buChar char="•"/>
            </a:pPr>
            <a:r>
              <a:rPr lang="en-US" sz="2000" dirty="0"/>
              <a:t>6) Playing Mozart’s music to infants will boost their intelligence </a:t>
            </a:r>
          </a:p>
          <a:p>
            <a:pPr lvl="1">
              <a:buFont typeface="Arial" panose="020B0604020202020204" pitchFamily="34" charset="0"/>
              <a:buChar char="•"/>
            </a:pPr>
            <a:r>
              <a:rPr lang="en-US" sz="2000" dirty="0"/>
              <a:t>7) A positive attitude can stave off cancer </a:t>
            </a:r>
          </a:p>
          <a:p>
            <a:endParaRPr lang="en-US" dirty="0"/>
          </a:p>
        </p:txBody>
      </p:sp>
    </p:spTree>
    <p:extLst>
      <p:ext uri="{BB962C8B-B14F-4D97-AF65-F5344CB8AC3E}">
        <p14:creationId xmlns:p14="http://schemas.microsoft.com/office/powerpoint/2010/main" val="891869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061" y="699052"/>
            <a:ext cx="9601200" cy="1485900"/>
          </a:xfrm>
        </p:spPr>
        <p:txBody>
          <a:bodyPr/>
          <a:lstStyle/>
          <a:p>
            <a:pPr algn="ctr"/>
            <a:r>
              <a:rPr lang="en-US" u="sng" dirty="0"/>
              <a:t>Proving/Disproving theories </a:t>
            </a:r>
          </a:p>
        </p:txBody>
      </p:sp>
      <p:sp>
        <p:nvSpPr>
          <p:cNvPr id="3" name="Content Placeholder 2"/>
          <p:cNvSpPr>
            <a:spLocks noGrp="1"/>
          </p:cNvSpPr>
          <p:nvPr>
            <p:ph idx="1"/>
          </p:nvPr>
        </p:nvSpPr>
        <p:spPr>
          <a:xfrm>
            <a:off x="2971800" y="1733515"/>
            <a:ext cx="6400800" cy="4027868"/>
          </a:xfrm>
        </p:spPr>
        <p:txBody>
          <a:bodyPr>
            <a:normAutofit fontScale="92500" lnSpcReduction="10000"/>
          </a:bodyPr>
          <a:lstStyle/>
          <a:p>
            <a:pPr>
              <a:buAutoNum type="arabicPeriod"/>
            </a:pPr>
            <a:r>
              <a:rPr lang="en-US" sz="2200" dirty="0"/>
              <a:t>Is this theory true? Why do you think so or why do you think not? </a:t>
            </a:r>
          </a:p>
          <a:p>
            <a:pPr>
              <a:buAutoNum type="arabicPeriod"/>
            </a:pPr>
            <a:r>
              <a:rPr lang="en-US" sz="2200" dirty="0"/>
              <a:t>What evidence do you have to prove/disprove this theory? </a:t>
            </a:r>
          </a:p>
          <a:p>
            <a:pPr>
              <a:buAutoNum type="arabicPeriod"/>
            </a:pPr>
            <a:r>
              <a:rPr lang="en-US" sz="2200" dirty="0"/>
              <a:t>Is the data empirical or anecdotal? Why is the type of evidence significant? </a:t>
            </a:r>
          </a:p>
          <a:p>
            <a:pPr lvl="2">
              <a:buAutoNum type="arabicPeriod"/>
            </a:pPr>
            <a:r>
              <a:rPr lang="en-US" sz="2200" b="1" u="sng" dirty="0"/>
              <a:t>Empirical Data</a:t>
            </a:r>
            <a:r>
              <a:rPr lang="en-US" sz="2200" dirty="0"/>
              <a:t>: Evidence collected using the scientific method- based on observation and/or experimentation</a:t>
            </a:r>
          </a:p>
          <a:p>
            <a:pPr lvl="2">
              <a:buAutoNum type="arabicPeriod"/>
            </a:pPr>
            <a:r>
              <a:rPr lang="en-US" sz="2200" b="1" u="sng" dirty="0"/>
              <a:t>Anecdotal Data</a:t>
            </a:r>
            <a:r>
              <a:rPr lang="en-US" sz="2200" dirty="0"/>
              <a:t>: Evidence collected in a casual or informal manner and relying heavily or entirely on personal experience</a:t>
            </a:r>
          </a:p>
          <a:p>
            <a:pPr marL="237744" lvl="2" indent="0">
              <a:buNone/>
            </a:pPr>
            <a:r>
              <a:rPr lang="en-US" dirty="0"/>
              <a:t> </a:t>
            </a:r>
          </a:p>
        </p:txBody>
      </p:sp>
    </p:spTree>
    <p:extLst>
      <p:ext uri="{BB962C8B-B14F-4D97-AF65-F5344CB8AC3E}">
        <p14:creationId xmlns:p14="http://schemas.microsoft.com/office/powerpoint/2010/main" val="213851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71600" y="712304"/>
            <a:ext cx="9601200" cy="1485900"/>
          </a:xfrm>
        </p:spPr>
        <p:txBody>
          <a:bodyPr rtlCol="0" anchor="t">
            <a:noAutofit/>
          </a:bodyPr>
          <a:lstStyle/>
          <a:p>
            <a:pPr>
              <a:defRPr/>
            </a:pPr>
            <a:r>
              <a:rPr lang="en-US" dirty="0">
                <a:solidFill>
                  <a:schemeClr val="tx1"/>
                </a:solidFill>
                <a:latin typeface="+mj-lt"/>
              </a:rPr>
              <a:t>What is Psychology?</a:t>
            </a:r>
            <a:r>
              <a:rPr lang="en-US" dirty="0">
                <a:latin typeface="+mj-lt"/>
              </a:rPr>
              <a:t/>
            </a:r>
            <a:br>
              <a:rPr lang="en-US" dirty="0">
                <a:latin typeface="+mj-lt"/>
              </a:rPr>
            </a:br>
            <a:r>
              <a:rPr lang="en-US" sz="2400" dirty="0">
                <a:hlinkClick r:id="rId3"/>
              </a:rPr>
              <a:t>What is Psychology – Crash Course</a:t>
            </a:r>
            <a:endParaRPr lang="en-US" dirty="0">
              <a:latin typeface="+mj-lt"/>
            </a:endParaRPr>
          </a:p>
        </p:txBody>
      </p:sp>
      <p:sp>
        <p:nvSpPr>
          <p:cNvPr id="9219" name="Rectangle 3"/>
          <p:cNvSpPr>
            <a:spLocks noGrp="1" noChangeArrowheads="1"/>
          </p:cNvSpPr>
          <p:nvPr>
            <p:ph idx="1"/>
          </p:nvPr>
        </p:nvSpPr>
        <p:spPr>
          <a:xfrm>
            <a:off x="1883287" y="1795669"/>
            <a:ext cx="8229600" cy="1219200"/>
          </a:xfrm>
        </p:spPr>
        <p:txBody>
          <a:bodyPr>
            <a:normAutofit fontScale="85000" lnSpcReduction="10000"/>
          </a:bodyPr>
          <a:lstStyle/>
          <a:p>
            <a:pPr marL="0" indent="0">
              <a:buNone/>
            </a:pPr>
            <a:r>
              <a:rPr lang="en-US" sz="2800" dirty="0">
                <a:solidFill>
                  <a:schemeClr val="tx1"/>
                </a:solidFill>
              </a:rPr>
              <a:t>Psychology is defined as the scientific study of behavior and mental processes.</a:t>
            </a:r>
          </a:p>
          <a:p>
            <a:pPr marL="0" indent="0">
              <a:buNone/>
            </a:pPr>
            <a:r>
              <a:rPr lang="en-US" sz="2800" dirty="0"/>
              <a:t>It is often viewed as a conflict between Nature and Nurture</a:t>
            </a:r>
            <a:endParaRPr lang="en-US" sz="280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9076" y="3370163"/>
            <a:ext cx="2015924" cy="2363009"/>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4480"/>
          <a:stretch/>
        </p:blipFill>
        <p:spPr>
          <a:xfrm>
            <a:off x="5091414" y="3370162"/>
            <a:ext cx="2015924" cy="2363009"/>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8476" y="3352800"/>
            <a:ext cx="1987952" cy="2363750"/>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
        <p:nvSpPr>
          <p:cNvPr id="2" name="TextBox 1">
            <a:extLst>
              <a:ext uri="{FF2B5EF4-FFF2-40B4-BE49-F238E27FC236}">
                <a16:creationId xmlns:a16="http://schemas.microsoft.com/office/drawing/2014/main" id="{CD2C060C-9108-4146-B269-6ED84CB373A7}"/>
              </a:ext>
            </a:extLst>
          </p:cNvPr>
          <p:cNvSpPr txBox="1"/>
          <p:nvPr/>
        </p:nvSpPr>
        <p:spPr>
          <a:xfrm>
            <a:off x="7107338" y="5867400"/>
            <a:ext cx="3103462" cy="369332"/>
          </a:xfrm>
          <a:prstGeom prst="rect">
            <a:avLst/>
          </a:prstGeom>
          <a:noFill/>
        </p:spPr>
        <p:txBody>
          <a:bodyPr wrap="square" rtlCol="0">
            <a:spAutoFit/>
          </a:bodyPr>
          <a:lstStyle/>
          <a:p>
            <a:pPr algn="ctr"/>
            <a:r>
              <a:rPr lang="en-US" dirty="0">
                <a:hlinkClick r:id="rId7"/>
              </a:rPr>
              <a:t>Stanford Prison Experiment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28600"/>
            <a:ext cx="8964769" cy="548640"/>
          </a:xfrm>
        </p:spPr>
        <p:txBody>
          <a:bodyPr>
            <a:normAutofit fontScale="90000"/>
          </a:bodyPr>
          <a:lstStyle/>
          <a:p>
            <a:pPr algn="ctr"/>
            <a:r>
              <a:rPr lang="en-US" b="1" u="sng" dirty="0"/>
              <a:t>Now What?!?!: Psychology Myths research debunking…. Time to practice </a:t>
            </a:r>
          </a:p>
        </p:txBody>
      </p:sp>
      <p:sp>
        <p:nvSpPr>
          <p:cNvPr id="3" name="Content Placeholder 2"/>
          <p:cNvSpPr>
            <a:spLocks noGrp="1"/>
          </p:cNvSpPr>
          <p:nvPr>
            <p:ph idx="1"/>
          </p:nvPr>
        </p:nvSpPr>
        <p:spPr>
          <a:xfrm>
            <a:off x="1676400" y="1772478"/>
            <a:ext cx="8839200" cy="4343400"/>
          </a:xfrm>
        </p:spPr>
        <p:txBody>
          <a:bodyPr>
            <a:normAutofit lnSpcReduction="10000"/>
          </a:bodyPr>
          <a:lstStyle/>
          <a:p>
            <a:pPr>
              <a:buAutoNum type="arabicPeriod"/>
            </a:pPr>
            <a:r>
              <a:rPr lang="en-US" sz="1700" dirty="0"/>
              <a:t>Using the internet, library, psych sources, </a:t>
            </a:r>
            <a:r>
              <a:rPr lang="en-US" sz="1700" dirty="0" err="1"/>
              <a:t>etc</a:t>
            </a:r>
            <a:r>
              <a:rPr lang="en-US" sz="1700" dirty="0"/>
              <a:t>, find a research study that could either strengthen or debunk the myth you were looking at. Read through the study and answer the following questions:</a:t>
            </a:r>
          </a:p>
          <a:p>
            <a:pPr lvl="3">
              <a:buAutoNum type="arabicPeriod"/>
            </a:pPr>
            <a:r>
              <a:rPr lang="en-US" sz="1700" dirty="0"/>
              <a:t>What is the psychological myth that you’re addressing and why? (significance/relevance) </a:t>
            </a:r>
          </a:p>
          <a:p>
            <a:pPr lvl="3">
              <a:buAutoNum type="arabicPeriod"/>
            </a:pPr>
            <a:r>
              <a:rPr lang="en-US" sz="1700" dirty="0"/>
              <a:t>Evaluate the myth based on research (site the research in your blog) </a:t>
            </a:r>
          </a:p>
          <a:p>
            <a:pPr lvl="3">
              <a:buAutoNum type="arabicPeriod"/>
            </a:pPr>
            <a:r>
              <a:rPr lang="en-US" sz="1700" dirty="0"/>
              <a:t>Evaluate the research used (What type of research is it? Is it valid/reliable? What are the strengths and weaknesses?) </a:t>
            </a:r>
          </a:p>
          <a:p>
            <a:pPr lvl="3">
              <a:buAutoNum type="arabicPeriod"/>
            </a:pPr>
            <a:r>
              <a:rPr lang="en-US" sz="1700" dirty="0"/>
              <a:t>Conclusion: What is your conclusion about the psychology myth based on the provided information</a:t>
            </a:r>
          </a:p>
          <a:p>
            <a:pPr lvl="3">
              <a:buAutoNum type="arabicPeriod"/>
            </a:pPr>
            <a:r>
              <a:rPr lang="en-US" sz="1700" dirty="0"/>
              <a:t>Citations: Be sure to cite ALL research (or your blog will be assigned a 0 for plagiarism)  </a:t>
            </a:r>
          </a:p>
          <a:p>
            <a:pPr>
              <a:buAutoNum type="arabicPeriod"/>
            </a:pPr>
            <a:r>
              <a:rPr lang="en-US" sz="1700" dirty="0"/>
              <a:t> Every person in the group must participate in completing the final document you create within the class – your final document must be shared with me at kemp.courtney@gse.cusd80.com</a:t>
            </a:r>
          </a:p>
          <a:p>
            <a:pPr>
              <a:buAutoNum type="arabicPeriod"/>
            </a:pPr>
            <a:endParaRPr lang="en-US" dirty="0"/>
          </a:p>
        </p:txBody>
      </p:sp>
    </p:spTree>
    <p:extLst>
      <p:ext uri="{BB962C8B-B14F-4D97-AF65-F5344CB8AC3E}">
        <p14:creationId xmlns:p14="http://schemas.microsoft.com/office/powerpoint/2010/main" val="124958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Homework: article “</a:t>
            </a:r>
            <a:r>
              <a:rPr lang="en-US" b="1" u="sng" dirty="0" err="1"/>
              <a:t>Dweck</a:t>
            </a:r>
            <a:r>
              <a:rPr lang="en-US" b="1" u="sng" dirty="0"/>
              <a:t> on Praise” </a:t>
            </a:r>
          </a:p>
        </p:txBody>
      </p:sp>
      <p:sp>
        <p:nvSpPr>
          <p:cNvPr id="3" name="Content Placeholder 2"/>
          <p:cNvSpPr>
            <a:spLocks noGrp="1"/>
          </p:cNvSpPr>
          <p:nvPr>
            <p:ph idx="1"/>
          </p:nvPr>
        </p:nvSpPr>
        <p:spPr>
          <a:xfrm>
            <a:off x="1866900" y="1639075"/>
            <a:ext cx="8610600" cy="3579849"/>
          </a:xfrm>
        </p:spPr>
        <p:txBody>
          <a:bodyPr>
            <a:noAutofit/>
          </a:bodyPr>
          <a:lstStyle/>
          <a:p>
            <a:r>
              <a:rPr lang="en-US" dirty="0"/>
              <a:t>We will be discussing this article next class. You should bring an </a:t>
            </a:r>
            <a:r>
              <a:rPr lang="en-US" u="sng" dirty="0"/>
              <a:t>annotated copy </a:t>
            </a:r>
            <a:r>
              <a:rPr lang="en-US" dirty="0"/>
              <a:t>of the article to class  as well as </a:t>
            </a:r>
            <a:r>
              <a:rPr lang="en-US" u="sng" dirty="0"/>
              <a:t>prepared responses </a:t>
            </a:r>
            <a:r>
              <a:rPr lang="en-US" dirty="0"/>
              <a:t>to the following questions: </a:t>
            </a:r>
          </a:p>
          <a:p>
            <a:pPr lvl="2">
              <a:buAutoNum type="arabicParenR"/>
            </a:pPr>
            <a:r>
              <a:rPr lang="en-US" sz="2000" dirty="0"/>
              <a:t>Distinguish the differences between “</a:t>
            </a:r>
            <a:r>
              <a:rPr lang="en-US" sz="2000" b="1" dirty="0"/>
              <a:t>Growth Mindset</a:t>
            </a:r>
            <a:r>
              <a:rPr lang="en-US" sz="2000" dirty="0"/>
              <a:t>” and a “</a:t>
            </a:r>
            <a:r>
              <a:rPr lang="en-US" sz="2000" b="1" dirty="0"/>
              <a:t>Fixed Mindset</a:t>
            </a:r>
            <a:r>
              <a:rPr lang="en-US" sz="2000" dirty="0"/>
              <a:t>” </a:t>
            </a:r>
          </a:p>
          <a:p>
            <a:pPr lvl="2">
              <a:buAutoNum type="arabicParenR"/>
            </a:pPr>
            <a:r>
              <a:rPr lang="en-US" sz="2000" dirty="0"/>
              <a:t>Outline the procedures used in the experiments in this reading </a:t>
            </a:r>
          </a:p>
          <a:p>
            <a:pPr lvl="2">
              <a:buAutoNum type="arabicParenR"/>
            </a:pPr>
            <a:r>
              <a:rPr lang="en-US" sz="2000" dirty="0"/>
              <a:t>Reflect on your own mindset regarding the following aspects of your own life: classes, </a:t>
            </a:r>
            <a:r>
              <a:rPr lang="en-US" sz="2000" dirty="0" err="1"/>
              <a:t>extracurriculars</a:t>
            </a:r>
            <a:r>
              <a:rPr lang="en-US" sz="2000" dirty="0"/>
              <a:t>, and personal relationships </a:t>
            </a:r>
          </a:p>
          <a:p>
            <a:pPr lvl="2">
              <a:buAutoNum type="arabicParenR"/>
            </a:pPr>
            <a:r>
              <a:rPr lang="en-US" sz="2000" dirty="0"/>
              <a:t>How is mindset a critical component to being successful in the IB Program (and in life) </a:t>
            </a:r>
          </a:p>
        </p:txBody>
      </p:sp>
    </p:spTree>
    <p:extLst>
      <p:ext uri="{BB962C8B-B14F-4D97-AF65-F5344CB8AC3E}">
        <p14:creationId xmlns:p14="http://schemas.microsoft.com/office/powerpoint/2010/main" val="398849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0" y="527077"/>
            <a:ext cx="87630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4400" b="1" dirty="0">
                <a:latin typeface="Bradley Hand ITC" pitchFamily="66" charset="0"/>
              </a:rPr>
              <a:t>Do Now: </a:t>
            </a:r>
            <a:r>
              <a:rPr lang="en-US" sz="4400" b="1" dirty="0" err="1">
                <a:latin typeface="Bradley Hand ITC" pitchFamily="66" charset="0"/>
              </a:rPr>
              <a:t>Dweck</a:t>
            </a:r>
            <a:r>
              <a:rPr lang="en-US" sz="4400" b="1" dirty="0">
                <a:latin typeface="Bradley Hand ITC" pitchFamily="66" charset="0"/>
              </a:rPr>
              <a:t> Study Outline </a:t>
            </a:r>
          </a:p>
        </p:txBody>
      </p:sp>
      <p:sp>
        <p:nvSpPr>
          <p:cNvPr id="3" name="Content Placeholder 2"/>
          <p:cNvSpPr>
            <a:spLocks noGrp="1"/>
          </p:cNvSpPr>
          <p:nvPr>
            <p:ph idx="1"/>
          </p:nvPr>
        </p:nvSpPr>
        <p:spPr>
          <a:xfrm>
            <a:off x="1752600" y="1524001"/>
            <a:ext cx="8763000" cy="3579849"/>
          </a:xfrm>
        </p:spPr>
        <p:txBody>
          <a:bodyPr/>
          <a:lstStyle/>
          <a:p>
            <a:pPr>
              <a:buFont typeface="Arial" panose="020B0604020202020204" pitchFamily="34" charset="0"/>
              <a:buChar char="•"/>
            </a:pPr>
            <a:r>
              <a:rPr lang="en-US" dirty="0"/>
              <a:t>Using the article for homework: fill in the following graphic organizer outlining/analyzing the main components of this study: </a:t>
            </a:r>
          </a:p>
        </p:txBody>
      </p:sp>
      <p:sp>
        <p:nvSpPr>
          <p:cNvPr id="5" name="Rounded Rectangle 4"/>
          <p:cNvSpPr/>
          <p:nvPr/>
        </p:nvSpPr>
        <p:spPr>
          <a:xfrm>
            <a:off x="1905000" y="2362200"/>
            <a:ext cx="2667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Aim of Study: </a:t>
            </a:r>
          </a:p>
        </p:txBody>
      </p:sp>
      <p:sp>
        <p:nvSpPr>
          <p:cNvPr id="6" name="Right Arrow 5"/>
          <p:cNvSpPr/>
          <p:nvPr/>
        </p:nvSpPr>
        <p:spPr>
          <a:xfrm>
            <a:off x="4876800" y="2785107"/>
            <a:ext cx="2667000" cy="27165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748266" y="2290759"/>
            <a:ext cx="2667000" cy="1295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Procedure: </a:t>
            </a:r>
          </a:p>
        </p:txBody>
      </p:sp>
      <p:sp>
        <p:nvSpPr>
          <p:cNvPr id="11" name="Right Arrow 10"/>
          <p:cNvSpPr/>
          <p:nvPr/>
        </p:nvSpPr>
        <p:spPr>
          <a:xfrm rot="10059591">
            <a:off x="4871065" y="3774586"/>
            <a:ext cx="2703525" cy="33978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905000" y="4034442"/>
            <a:ext cx="2667000" cy="12954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Results </a:t>
            </a:r>
          </a:p>
        </p:txBody>
      </p:sp>
      <p:sp>
        <p:nvSpPr>
          <p:cNvPr id="13" name="Right Arrow 12"/>
          <p:cNvSpPr/>
          <p:nvPr/>
        </p:nvSpPr>
        <p:spPr>
          <a:xfrm>
            <a:off x="4977001" y="4789233"/>
            <a:ext cx="2602666" cy="31461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848600" y="4034442"/>
            <a:ext cx="2667000" cy="1295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Implications </a:t>
            </a:r>
          </a:p>
        </p:txBody>
      </p:sp>
    </p:spTree>
    <p:extLst>
      <p:ext uri="{BB962C8B-B14F-4D97-AF65-F5344CB8AC3E}">
        <p14:creationId xmlns:p14="http://schemas.microsoft.com/office/powerpoint/2010/main" val="1751377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530" y="33270"/>
            <a:ext cx="7520940" cy="548640"/>
          </a:xfrm>
        </p:spPr>
        <p:txBody>
          <a:bodyPr>
            <a:normAutofit fontScale="90000"/>
          </a:bodyPr>
          <a:lstStyle/>
          <a:p>
            <a:pPr algn="ctr"/>
            <a:r>
              <a:rPr lang="en-US" u="sng" dirty="0"/>
              <a:t>Evaluating theories: The Teacup Method  </a:t>
            </a:r>
          </a:p>
        </p:txBody>
      </p:sp>
      <p:sp>
        <p:nvSpPr>
          <p:cNvPr id="3" name="Content Placeholder 2"/>
          <p:cNvSpPr>
            <a:spLocks noGrp="1"/>
          </p:cNvSpPr>
          <p:nvPr>
            <p:ph idx="1"/>
          </p:nvPr>
        </p:nvSpPr>
        <p:spPr>
          <a:xfrm>
            <a:off x="1630018" y="1377040"/>
            <a:ext cx="9296400" cy="4752090"/>
          </a:xfrm>
        </p:spPr>
        <p:txBody>
          <a:bodyPr>
            <a:noAutofit/>
          </a:bodyPr>
          <a:lstStyle/>
          <a:p>
            <a:pPr marL="285750" indent="-285750">
              <a:buFont typeface="Arial" panose="020B0604020202020204" pitchFamily="34" charset="0"/>
              <a:buChar char="•"/>
            </a:pPr>
            <a:r>
              <a:rPr lang="en-US" sz="1700" u="sng" dirty="0">
                <a:latin typeface="+mj-lt"/>
              </a:rPr>
              <a:t>T: Testable- </a:t>
            </a:r>
            <a:r>
              <a:rPr lang="en-US" sz="1700" dirty="0">
                <a:latin typeface="+mj-lt"/>
              </a:rPr>
              <a:t>Is the theory testable? </a:t>
            </a:r>
          </a:p>
          <a:p>
            <a:pPr marL="1040130" lvl="5" indent="-285750">
              <a:buFont typeface="Arial" panose="020B0604020202020204" pitchFamily="34" charset="0"/>
              <a:buChar char="•"/>
            </a:pPr>
            <a:r>
              <a:rPr lang="en-US" sz="1700" dirty="0">
                <a:latin typeface="+mj-lt"/>
              </a:rPr>
              <a:t>A good theory has to be </a:t>
            </a:r>
            <a:r>
              <a:rPr lang="en-US" sz="1700" u="sng" dirty="0">
                <a:latin typeface="+mj-lt"/>
              </a:rPr>
              <a:t>falsifiable. </a:t>
            </a:r>
            <a:r>
              <a:rPr lang="en-US" sz="1700" dirty="0">
                <a:latin typeface="+mj-lt"/>
              </a:rPr>
              <a:t>If it cannot be tested, it is not a good theory. </a:t>
            </a:r>
          </a:p>
          <a:p>
            <a:pPr>
              <a:buFont typeface="Arial" panose="020B0604020202020204" pitchFamily="34" charset="0"/>
              <a:buChar char="•"/>
            </a:pPr>
            <a:r>
              <a:rPr lang="en-US" sz="1700" u="sng" dirty="0">
                <a:latin typeface="+mj-lt"/>
              </a:rPr>
              <a:t>E: Empirical Support: </a:t>
            </a:r>
            <a:r>
              <a:rPr lang="en-US" sz="1700" dirty="0">
                <a:latin typeface="+mj-lt"/>
              </a:rPr>
              <a:t>Is there evidence to support the theory? </a:t>
            </a:r>
          </a:p>
          <a:p>
            <a:pPr lvl="5">
              <a:buFont typeface="Arial" panose="020B0604020202020204" pitchFamily="34" charset="0"/>
              <a:buChar char="•"/>
            </a:pPr>
            <a:r>
              <a:rPr lang="en-US" sz="1700" dirty="0">
                <a:latin typeface="+mj-lt"/>
              </a:rPr>
              <a:t>Good empirical support is not from a highly superficial and is reliable and replicable </a:t>
            </a:r>
          </a:p>
          <a:p>
            <a:pPr>
              <a:buFont typeface="Arial" panose="020B0604020202020204" pitchFamily="34" charset="0"/>
              <a:buChar char="•"/>
            </a:pPr>
            <a:r>
              <a:rPr lang="en-US" sz="1700" u="sng" dirty="0">
                <a:latin typeface="+mj-lt"/>
              </a:rPr>
              <a:t>A: Application: </a:t>
            </a:r>
            <a:r>
              <a:rPr lang="en-US" sz="1700" dirty="0">
                <a:latin typeface="+mj-lt"/>
              </a:rPr>
              <a:t>Can it be applied to other situations? </a:t>
            </a:r>
          </a:p>
          <a:p>
            <a:pPr lvl="5">
              <a:buFont typeface="Arial" panose="020B0604020202020204" pitchFamily="34" charset="0"/>
              <a:buChar char="•"/>
            </a:pPr>
            <a:r>
              <a:rPr lang="en-US" sz="1700" dirty="0">
                <a:latin typeface="+mj-lt"/>
              </a:rPr>
              <a:t>A good study can be applied to many different situations or improves a very specific behavior (i.e. it alleviates depression) </a:t>
            </a:r>
          </a:p>
          <a:p>
            <a:pPr>
              <a:buFont typeface="Arial" panose="020B0604020202020204" pitchFamily="34" charset="0"/>
              <a:buChar char="•"/>
            </a:pPr>
            <a:r>
              <a:rPr lang="en-US" sz="1700" u="sng" dirty="0">
                <a:latin typeface="+mj-lt"/>
              </a:rPr>
              <a:t>C: Clearly defined variables</a:t>
            </a:r>
            <a:r>
              <a:rPr lang="en-US" sz="1700" dirty="0">
                <a:latin typeface="+mj-lt"/>
              </a:rPr>
              <a:t>: Are variables clearly defined and reliably measurable? </a:t>
            </a:r>
          </a:p>
          <a:p>
            <a:pPr>
              <a:buFont typeface="Arial" panose="020B0604020202020204" pitchFamily="34" charset="0"/>
              <a:buChar char="•"/>
            </a:pPr>
            <a:r>
              <a:rPr lang="en-US" sz="1700" u="sng" dirty="0">
                <a:latin typeface="+mj-lt"/>
              </a:rPr>
              <a:t>U: Unbiased: </a:t>
            </a:r>
            <a:r>
              <a:rPr lang="en-US" sz="1700" dirty="0">
                <a:latin typeface="+mj-lt"/>
              </a:rPr>
              <a:t>Are there biases (explicit or implicit) toward a gender or culture? </a:t>
            </a:r>
          </a:p>
          <a:p>
            <a:pPr lvl="5">
              <a:buFont typeface="Arial" panose="020B0604020202020204" pitchFamily="34" charset="0"/>
              <a:buChar char="•"/>
            </a:pPr>
            <a:r>
              <a:rPr lang="en-US" sz="1700" dirty="0">
                <a:latin typeface="+mj-lt"/>
              </a:rPr>
              <a:t>Many theories in psychology are androcentric (male-focused) or ethnocentric (culturally based—Western Culture) </a:t>
            </a:r>
          </a:p>
          <a:p>
            <a:pPr>
              <a:buFont typeface="Arial" panose="020B0604020202020204" pitchFamily="34" charset="0"/>
              <a:buChar char="•"/>
            </a:pPr>
            <a:r>
              <a:rPr lang="en-US" sz="1700" u="sng" dirty="0">
                <a:latin typeface="+mj-lt"/>
              </a:rPr>
              <a:t>P: Predicts Behavior</a:t>
            </a:r>
            <a:r>
              <a:rPr lang="en-US" sz="1700" dirty="0">
                <a:latin typeface="+mj-lt"/>
              </a:rPr>
              <a:t>: Is the theory predictive or just explanatory? </a:t>
            </a:r>
          </a:p>
          <a:p>
            <a:pPr lvl="5">
              <a:buFont typeface="Arial" panose="020B0604020202020204" pitchFamily="34" charset="0"/>
              <a:buChar char="•"/>
            </a:pPr>
            <a:r>
              <a:rPr lang="en-US" sz="1700" dirty="0">
                <a:latin typeface="+mj-lt"/>
              </a:rPr>
              <a:t>Good theories help predict future behavior rather than just explain and labels. If a theory simply labels behaviors it has low predictive validity.    </a:t>
            </a:r>
          </a:p>
        </p:txBody>
      </p:sp>
    </p:spTree>
    <p:extLst>
      <p:ext uri="{BB962C8B-B14F-4D97-AF65-F5344CB8AC3E}">
        <p14:creationId xmlns:p14="http://schemas.microsoft.com/office/powerpoint/2010/main" val="642611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Psychological Experiments: A vocabulary Review</a:t>
            </a:r>
          </a:p>
        </p:txBody>
      </p:sp>
      <p:sp>
        <p:nvSpPr>
          <p:cNvPr id="3" name="Content Placeholder 2"/>
          <p:cNvSpPr>
            <a:spLocks noGrp="1"/>
          </p:cNvSpPr>
          <p:nvPr>
            <p:ph idx="1"/>
          </p:nvPr>
        </p:nvSpPr>
        <p:spPr>
          <a:xfrm>
            <a:off x="352688" y="2081612"/>
            <a:ext cx="6429112" cy="4572000"/>
          </a:xfrm>
        </p:spPr>
        <p:txBody>
          <a:bodyPr>
            <a:normAutofit fontScale="92500"/>
          </a:bodyPr>
          <a:lstStyle/>
          <a:p>
            <a:pPr>
              <a:buFont typeface="Arial" panose="020B0604020202020204" pitchFamily="34" charset="0"/>
              <a:buChar char="•"/>
            </a:pPr>
            <a:r>
              <a:rPr lang="en-US" b="1" u="sng" dirty="0"/>
              <a:t>Independent variable</a:t>
            </a:r>
            <a:r>
              <a:rPr lang="en-US" b="0" dirty="0"/>
              <a:t> - the variable that is </a:t>
            </a:r>
            <a:r>
              <a:rPr lang="en-US" b="0" i="1" dirty="0"/>
              <a:t>manipulated</a:t>
            </a:r>
            <a:r>
              <a:rPr lang="en-US" b="0" dirty="0"/>
              <a:t> by the researcher.</a:t>
            </a:r>
          </a:p>
          <a:p>
            <a:pPr>
              <a:buFont typeface="Arial" panose="020B0604020202020204" pitchFamily="34" charset="0"/>
              <a:buChar char="•"/>
            </a:pPr>
            <a:r>
              <a:rPr lang="en-US" b="1" u="sng" dirty="0"/>
              <a:t>Dependent variable</a:t>
            </a:r>
            <a:r>
              <a:rPr lang="en-US" b="0" dirty="0"/>
              <a:t> - the variable that is </a:t>
            </a:r>
            <a:r>
              <a:rPr lang="en-US" b="0" i="1" dirty="0"/>
              <a:t>measured</a:t>
            </a:r>
            <a:r>
              <a:rPr lang="en-US" b="0" dirty="0"/>
              <a:t> by the researcher. It is assumed that this variable changes as a result of the manipulation of the independent variable.</a:t>
            </a:r>
          </a:p>
          <a:p>
            <a:pPr>
              <a:buFont typeface="Arial" panose="020B0604020202020204" pitchFamily="34" charset="0"/>
              <a:buChar char="•"/>
            </a:pPr>
            <a:r>
              <a:rPr lang="en-US" b="1" u="sng" dirty="0"/>
              <a:t>Controlled variables</a:t>
            </a:r>
            <a:r>
              <a:rPr lang="en-US" b="0" dirty="0"/>
              <a:t> - variables that are kept constant in order to avoid influencing the relationship between the IV and the DV.</a:t>
            </a:r>
          </a:p>
          <a:p>
            <a:pPr>
              <a:buFont typeface="Arial" panose="020B0604020202020204" pitchFamily="34" charset="0"/>
              <a:buChar char="•"/>
            </a:pPr>
            <a:r>
              <a:rPr lang="en-US" b="1" u="sng" dirty="0"/>
              <a:t>Standardized procedure </a:t>
            </a:r>
            <a:r>
              <a:rPr lang="en-US" b="0" dirty="0"/>
              <a:t>- the idea that directions given to participants during an experiment are exactly the same.  This is the most basic form of "control" for a study.</a:t>
            </a:r>
          </a:p>
          <a:p>
            <a:pPr>
              <a:buFont typeface="Arial" panose="020B0604020202020204" pitchFamily="34" charset="0"/>
              <a:buChar char="•"/>
            </a:pPr>
            <a:r>
              <a:rPr lang="en-US" b="1" u="sng" dirty="0"/>
              <a:t>Random allocation to conditions</a:t>
            </a:r>
            <a:r>
              <a:rPr lang="en-US" b="0" dirty="0"/>
              <a:t>: In a true experiment, participants are randomly allocated to conditions in order to avoid sampling bias.</a:t>
            </a:r>
          </a:p>
        </p:txBody>
      </p:sp>
    </p:spTree>
    <p:extLst>
      <p:ext uri="{BB962C8B-B14F-4D97-AF65-F5344CB8AC3E}">
        <p14:creationId xmlns:p14="http://schemas.microsoft.com/office/powerpoint/2010/main" val="3465860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Do Now: Operationalization of Variables Practice </a:t>
            </a:r>
          </a:p>
        </p:txBody>
      </p:sp>
      <p:sp>
        <p:nvSpPr>
          <p:cNvPr id="3" name="Content Placeholder 2"/>
          <p:cNvSpPr>
            <a:spLocks noGrp="1"/>
          </p:cNvSpPr>
          <p:nvPr>
            <p:ph idx="1"/>
          </p:nvPr>
        </p:nvSpPr>
        <p:spPr>
          <a:xfrm>
            <a:off x="685800" y="2362200"/>
            <a:ext cx="11277600" cy="4114800"/>
          </a:xfrm>
        </p:spPr>
        <p:txBody>
          <a:bodyPr>
            <a:noAutofit/>
          </a:bodyPr>
          <a:lstStyle/>
          <a:p>
            <a:r>
              <a:rPr lang="en-US" sz="1700" dirty="0"/>
              <a:t>Operationalizing your variables is one of the most important steps to setting up an experiment.  For each of the studies below, think about what you would want to measure.</a:t>
            </a:r>
          </a:p>
          <a:p>
            <a:pPr>
              <a:buFont typeface="Arial" panose="020B0604020202020204" pitchFamily="34" charset="0"/>
              <a:buChar char="•"/>
            </a:pPr>
            <a:r>
              <a:rPr lang="en-US" sz="1700" b="1" dirty="0"/>
              <a:t>Experiment 1:</a:t>
            </a:r>
            <a:r>
              <a:rPr lang="en-US" sz="1700" dirty="0"/>
              <a:t> </a:t>
            </a:r>
            <a:r>
              <a:rPr lang="en-US" sz="1700" i="1" dirty="0"/>
              <a:t>A study of stress on one's level of aggressive </a:t>
            </a:r>
            <a:r>
              <a:rPr lang="en-US" sz="1700" i="1" dirty="0" err="1"/>
              <a:t>behaviour</a:t>
            </a:r>
            <a:r>
              <a:rPr lang="en-US" sz="1700" i="1" dirty="0"/>
              <a:t>.</a:t>
            </a:r>
          </a:p>
          <a:p>
            <a:pPr lvl="2">
              <a:buFont typeface="Arial" panose="020B0604020202020204" pitchFamily="34" charset="0"/>
              <a:buChar char="•"/>
            </a:pPr>
            <a:r>
              <a:rPr lang="en-US" sz="1700" dirty="0"/>
              <a:t>The independent variable (IV) is _________</a:t>
            </a:r>
          </a:p>
          <a:p>
            <a:pPr lvl="2">
              <a:buFont typeface="Arial" panose="020B0604020202020204" pitchFamily="34" charset="0"/>
              <a:buChar char="•"/>
            </a:pPr>
            <a:r>
              <a:rPr lang="en-US" sz="1700" dirty="0"/>
              <a:t>  How could you change the IV in the different conditions?  (Remember, this must meet ethical standards).</a:t>
            </a:r>
          </a:p>
          <a:p>
            <a:pPr lvl="2">
              <a:buFont typeface="Arial" panose="020B0604020202020204" pitchFamily="34" charset="0"/>
              <a:buChar char="•"/>
            </a:pPr>
            <a:r>
              <a:rPr lang="en-US" sz="1700" dirty="0"/>
              <a:t>The dependent variable (DV) is ____________. What/how would you actually measure this?</a:t>
            </a:r>
          </a:p>
          <a:p>
            <a:r>
              <a:rPr lang="en-US" sz="1700" b="1" dirty="0"/>
              <a:t>Experiment 2:</a:t>
            </a:r>
            <a:r>
              <a:rPr lang="en-US" sz="1700" dirty="0"/>
              <a:t> </a:t>
            </a:r>
            <a:r>
              <a:rPr lang="en-US" sz="1700" i="1" dirty="0"/>
              <a:t>A study on how one's level of self-esteem affects their problem-solving skills.</a:t>
            </a:r>
          </a:p>
          <a:p>
            <a:pPr lvl="2">
              <a:buFont typeface="Arial" panose="020B0604020202020204" pitchFamily="34" charset="0"/>
              <a:buChar char="•"/>
            </a:pPr>
            <a:r>
              <a:rPr lang="en-US" sz="1700" dirty="0"/>
              <a:t>The independent variable (IV) is ______________</a:t>
            </a:r>
          </a:p>
          <a:p>
            <a:pPr lvl="2">
              <a:buFont typeface="Arial" panose="020B0604020202020204" pitchFamily="34" charset="0"/>
              <a:buChar char="•"/>
            </a:pPr>
            <a:r>
              <a:rPr lang="en-US" sz="1700" dirty="0"/>
              <a:t>How could you change the IV in the different conditions? </a:t>
            </a:r>
          </a:p>
          <a:p>
            <a:pPr lvl="2">
              <a:buFont typeface="Arial" panose="020B0604020202020204" pitchFamily="34" charset="0"/>
              <a:buChar char="•"/>
            </a:pPr>
            <a:r>
              <a:rPr lang="en-US" sz="1700" dirty="0"/>
              <a:t>The dependent variable (DV) is ___________. What would you actually measure?</a:t>
            </a:r>
          </a:p>
        </p:txBody>
      </p:sp>
    </p:spTree>
    <p:extLst>
      <p:ext uri="{BB962C8B-B14F-4D97-AF65-F5344CB8AC3E}">
        <p14:creationId xmlns:p14="http://schemas.microsoft.com/office/powerpoint/2010/main" val="384770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Types of Psychological Experiments</a:t>
            </a:r>
          </a:p>
        </p:txBody>
      </p:sp>
      <p:sp>
        <p:nvSpPr>
          <p:cNvPr id="3" name="Content Placeholder 2"/>
          <p:cNvSpPr>
            <a:spLocks noGrp="1"/>
          </p:cNvSpPr>
          <p:nvPr>
            <p:ph idx="1"/>
          </p:nvPr>
        </p:nvSpPr>
        <p:spPr>
          <a:xfrm>
            <a:off x="3810000" y="1828800"/>
            <a:ext cx="7848600" cy="4724400"/>
          </a:xfrm>
        </p:spPr>
        <p:txBody>
          <a:bodyPr>
            <a:normAutofit fontScale="92500" lnSpcReduction="10000"/>
          </a:bodyPr>
          <a:lstStyle/>
          <a:p>
            <a:pPr>
              <a:buFont typeface="Arial" panose="020B0604020202020204" pitchFamily="34" charset="0"/>
              <a:buChar char="•"/>
            </a:pPr>
            <a:r>
              <a:rPr lang="en-US" b="1" u="sng" dirty="0"/>
              <a:t>Lab experiment: </a:t>
            </a:r>
            <a:r>
              <a:rPr lang="en-US" b="0" dirty="0"/>
              <a:t>an experiment done under highly controlled conditions.</a:t>
            </a:r>
          </a:p>
          <a:p>
            <a:pPr>
              <a:buFont typeface="Arial" panose="020B0604020202020204" pitchFamily="34" charset="0"/>
              <a:buChar char="•"/>
            </a:pPr>
            <a:r>
              <a:rPr lang="en-US" b="1" u="sng" dirty="0"/>
              <a:t>Field experiment</a:t>
            </a:r>
            <a:r>
              <a:rPr lang="en-US" b="0" dirty="0"/>
              <a:t>: an experiment done in a natural setting.  There is less control over variables.</a:t>
            </a:r>
          </a:p>
          <a:p>
            <a:pPr>
              <a:buFont typeface="Arial" panose="020B0604020202020204" pitchFamily="34" charset="0"/>
              <a:buChar char="•"/>
            </a:pPr>
            <a:r>
              <a:rPr lang="en-US" b="1" u="sng" dirty="0"/>
              <a:t>A true experiment</a:t>
            </a:r>
            <a:r>
              <a:rPr lang="en-US" b="0" dirty="0"/>
              <a:t>:  An IV is manipulated and a DV measured under controlled conditions.  Participants are randomly allocated to conditions.</a:t>
            </a:r>
          </a:p>
          <a:p>
            <a:pPr>
              <a:buFont typeface="Arial" panose="020B0604020202020204" pitchFamily="34" charset="0"/>
              <a:buChar char="•"/>
            </a:pPr>
            <a:r>
              <a:rPr lang="en-US" b="1" u="sng" dirty="0"/>
              <a:t>A quasi experiment</a:t>
            </a:r>
            <a:r>
              <a:rPr lang="en-US" b="0" u="sng" dirty="0"/>
              <a:t>: </a:t>
            </a:r>
            <a:r>
              <a:rPr lang="en-US" b="0" dirty="0"/>
              <a:t>Like the "experiment" by </a:t>
            </a:r>
            <a:r>
              <a:rPr lang="en-US" b="0" dirty="0" err="1"/>
              <a:t>Derren</a:t>
            </a:r>
            <a:r>
              <a:rPr lang="en-US" b="0" dirty="0"/>
              <a:t> Brown - no IV is manipulated and participants are not randomly allocated to conditions. Instead, it is their traits that set them apart - a fish seller, a hot dog vendor and a jeweler.</a:t>
            </a:r>
          </a:p>
          <a:p>
            <a:pPr>
              <a:buFont typeface="Arial" panose="020B0604020202020204" pitchFamily="34" charset="0"/>
              <a:buChar char="•"/>
            </a:pPr>
            <a:r>
              <a:rPr lang="en-US" b="1" u="sng" dirty="0"/>
              <a:t>A natural experiment</a:t>
            </a:r>
            <a:r>
              <a:rPr lang="en-US" b="1" dirty="0"/>
              <a:t>: An </a:t>
            </a:r>
            <a:r>
              <a:rPr lang="en-US" b="0" dirty="0"/>
              <a:t>experiment that is the result of a "naturally occurring event."  We will address these later in the course but a natural experiment might address a question like:  Did stress increase at our school after the introduction of the IB?  Or Did aggression increase in rural Canada after the introduction of television?</a:t>
            </a:r>
          </a:p>
          <a:p>
            <a:endParaRPr lang="en-US" dirty="0"/>
          </a:p>
        </p:txBody>
      </p:sp>
    </p:spTree>
    <p:extLst>
      <p:ext uri="{BB962C8B-B14F-4D97-AF65-F5344CB8AC3E}">
        <p14:creationId xmlns:p14="http://schemas.microsoft.com/office/powerpoint/2010/main" val="2506608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u="sng" dirty="0"/>
              <a:t>Writing a Research Hypothesis/Null Hypothesis</a:t>
            </a:r>
            <a:br>
              <a:rPr lang="en-US" b="1" u="sng" dirty="0"/>
            </a:br>
            <a:r>
              <a:rPr lang="en-US" b="1" u="sng" dirty="0"/>
              <a:t> </a:t>
            </a:r>
          </a:p>
        </p:txBody>
      </p:sp>
      <p:sp>
        <p:nvSpPr>
          <p:cNvPr id="3" name="Content Placeholder 2"/>
          <p:cNvSpPr>
            <a:spLocks noGrp="1"/>
          </p:cNvSpPr>
          <p:nvPr>
            <p:ph idx="1"/>
          </p:nvPr>
        </p:nvSpPr>
        <p:spPr>
          <a:xfrm>
            <a:off x="533400" y="1828800"/>
            <a:ext cx="7543800" cy="4800600"/>
          </a:xfrm>
        </p:spPr>
        <p:txBody>
          <a:bodyPr>
            <a:normAutofit/>
          </a:bodyPr>
          <a:lstStyle/>
          <a:p>
            <a:pPr>
              <a:buFont typeface="Arial" panose="020B0604020202020204" pitchFamily="34" charset="0"/>
              <a:buChar char="•"/>
            </a:pPr>
            <a:r>
              <a:rPr lang="en-US" dirty="0"/>
              <a:t>When writing a research hypothesis, you must always include the relevant information </a:t>
            </a:r>
          </a:p>
          <a:p>
            <a:pPr lvl="1">
              <a:buFont typeface="Arial" panose="020B0604020202020204" pitchFamily="34" charset="0"/>
              <a:buChar char="•"/>
            </a:pPr>
            <a:r>
              <a:rPr lang="en-US" dirty="0"/>
              <a:t>A clearly operationalized IV </a:t>
            </a:r>
          </a:p>
          <a:p>
            <a:pPr lvl="1">
              <a:buFont typeface="Arial" panose="020B0604020202020204" pitchFamily="34" charset="0"/>
              <a:buChar char="•"/>
            </a:pPr>
            <a:r>
              <a:rPr lang="en-US" dirty="0"/>
              <a:t>A clearly operationalized DV </a:t>
            </a:r>
          </a:p>
          <a:p>
            <a:pPr lvl="1">
              <a:buFont typeface="Arial" panose="020B0604020202020204" pitchFamily="34" charset="0"/>
              <a:buChar char="•"/>
            </a:pPr>
            <a:r>
              <a:rPr lang="en-US" dirty="0"/>
              <a:t>Identification of the population to be studied</a:t>
            </a:r>
          </a:p>
          <a:p>
            <a:pPr>
              <a:buFont typeface="Arial" panose="020B0604020202020204" pitchFamily="34" charset="0"/>
              <a:buChar char="•"/>
            </a:pPr>
            <a:r>
              <a:rPr lang="en-US" dirty="0"/>
              <a:t>When writing a “null hypothesis”, the hypothesis should state that there is NO significant relationship between the two variables being studied</a:t>
            </a:r>
          </a:p>
          <a:p>
            <a:pPr marL="0" indent="0"/>
            <a:r>
              <a:rPr lang="en-US" b="1" u="sng" dirty="0"/>
              <a:t>Hypothesis: </a:t>
            </a:r>
            <a:r>
              <a:rPr lang="en-US" b="0" i="1" dirty="0"/>
              <a:t>Tenth grade English students will recall more words off a list of 30 words when the light is on than when the light is off </a:t>
            </a:r>
          </a:p>
          <a:p>
            <a:pPr marL="0" indent="0"/>
            <a:r>
              <a:rPr lang="en-US" b="1" u="sng" dirty="0"/>
              <a:t>Null Hypothesis</a:t>
            </a:r>
            <a:r>
              <a:rPr lang="en-US" dirty="0"/>
              <a:t>: </a:t>
            </a:r>
            <a:r>
              <a:rPr lang="en-US" b="0" i="1" dirty="0"/>
              <a:t>There will be no significant difference in the number of words recalled from a list of 30 words by tenth grade English language students whether the light is on or off. </a:t>
            </a:r>
          </a:p>
        </p:txBody>
      </p:sp>
    </p:spTree>
    <p:extLst>
      <p:ext uri="{BB962C8B-B14F-4D97-AF65-F5344CB8AC3E}">
        <p14:creationId xmlns:p14="http://schemas.microsoft.com/office/powerpoint/2010/main" val="1121169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051"/>
            <a:ext cx="11201400" cy="1499616"/>
          </a:xfrm>
        </p:spPr>
        <p:txBody>
          <a:bodyPr>
            <a:normAutofit/>
          </a:bodyPr>
          <a:lstStyle/>
          <a:p>
            <a:r>
              <a:rPr lang="en-US" dirty="0"/>
              <a:t>Activity: Designing Experiments and Hypothesis for psychological Questions</a:t>
            </a:r>
          </a:p>
        </p:txBody>
      </p:sp>
      <p:sp>
        <p:nvSpPr>
          <p:cNvPr id="3" name="Content Placeholder 2"/>
          <p:cNvSpPr>
            <a:spLocks noGrp="1"/>
          </p:cNvSpPr>
          <p:nvPr>
            <p:ph idx="1"/>
          </p:nvPr>
        </p:nvSpPr>
        <p:spPr>
          <a:xfrm>
            <a:off x="304800" y="1481628"/>
            <a:ext cx="11658600" cy="5376372"/>
          </a:xfrm>
        </p:spPr>
        <p:txBody>
          <a:bodyPr>
            <a:normAutofit fontScale="92500" lnSpcReduction="10000"/>
          </a:bodyPr>
          <a:lstStyle/>
          <a:p>
            <a:pPr>
              <a:buFont typeface="Arial" panose="020B0604020202020204" pitchFamily="34" charset="0"/>
              <a:buChar char="•"/>
            </a:pPr>
            <a:r>
              <a:rPr lang="en-US" dirty="0"/>
              <a:t>Work in small groups (2-3) on creating/designing a hypothetical experiment for the following psychological questions: Each experiment should have the following components. Each person should create their own paper (BE PREPARED TO SHARE OUT NEXT CLASS) </a:t>
            </a:r>
          </a:p>
          <a:p>
            <a:pPr lvl="1">
              <a:buFont typeface="Arial" panose="020B0604020202020204" pitchFamily="34" charset="0"/>
              <a:buChar char="•"/>
            </a:pPr>
            <a:r>
              <a:rPr lang="en-US" dirty="0"/>
              <a:t>A Research hypothesis  and A Null hypothesis </a:t>
            </a:r>
          </a:p>
          <a:p>
            <a:pPr lvl="1">
              <a:buFont typeface="Arial" panose="020B0604020202020204" pitchFamily="34" charset="0"/>
              <a:buChar char="•"/>
            </a:pPr>
            <a:r>
              <a:rPr lang="en-US" dirty="0"/>
              <a:t>An identifiable IV </a:t>
            </a:r>
          </a:p>
          <a:p>
            <a:pPr lvl="1">
              <a:buFont typeface="Arial" panose="020B0604020202020204" pitchFamily="34" charset="0"/>
              <a:buChar char="•"/>
            </a:pPr>
            <a:r>
              <a:rPr lang="en-US" dirty="0"/>
              <a:t>An identifiable DV </a:t>
            </a:r>
          </a:p>
          <a:p>
            <a:pPr lvl="1">
              <a:buFont typeface="Arial" panose="020B0604020202020204" pitchFamily="34" charset="0"/>
              <a:buChar char="•"/>
            </a:pPr>
            <a:r>
              <a:rPr lang="en-US" dirty="0"/>
              <a:t>Identify the population to be studied </a:t>
            </a:r>
          </a:p>
          <a:p>
            <a:pPr marL="0" lvl="1" indent="0">
              <a:buNone/>
            </a:pPr>
            <a:endParaRPr lang="en-US" dirty="0"/>
          </a:p>
          <a:p>
            <a:pPr lvl="1">
              <a:buFont typeface="Arial" panose="020B0604020202020204" pitchFamily="34" charset="0"/>
              <a:buChar char="•"/>
            </a:pPr>
            <a:r>
              <a:rPr lang="en-US" sz="2000" b="1" dirty="0"/>
              <a:t>1) A researcher would like to test whether stress plays a role in an elderly person’s ability to identify faces </a:t>
            </a:r>
          </a:p>
          <a:p>
            <a:pPr lvl="1">
              <a:buFont typeface="Arial" panose="020B0604020202020204" pitchFamily="34" charset="0"/>
              <a:buChar char="•"/>
            </a:pPr>
            <a:r>
              <a:rPr lang="en-US" sz="2000" b="1" dirty="0"/>
              <a:t>2) The International School of Prague would like to find out if students who eat more carbohydrates do better at school </a:t>
            </a:r>
          </a:p>
          <a:p>
            <a:pPr lvl="1">
              <a:buFont typeface="Arial" panose="020B0604020202020204" pitchFamily="34" charset="0"/>
              <a:buChar char="•"/>
            </a:pPr>
            <a:r>
              <a:rPr lang="en-US" sz="2000" b="1" dirty="0"/>
              <a:t>3) An industrial psychologist would like to see if one’s ability to solve problems changes with the time of the day </a:t>
            </a:r>
          </a:p>
          <a:p>
            <a:pPr lvl="1">
              <a:buFont typeface="Arial" panose="020B0604020202020204" pitchFamily="34" charset="0"/>
              <a:buChar char="•"/>
            </a:pPr>
            <a:r>
              <a:rPr lang="en-US" sz="2000" b="1" dirty="0"/>
              <a:t>4)  A sports psychologist wants to determine if an athlete’s performance can be improved with positive feedback.</a:t>
            </a:r>
          </a:p>
          <a:p>
            <a:pPr lvl="1">
              <a:buFont typeface="Arial" panose="020B0604020202020204" pitchFamily="34" charset="0"/>
              <a:buChar char="•"/>
            </a:pPr>
            <a:r>
              <a:rPr lang="en-US" sz="2000" b="1" dirty="0"/>
              <a:t>5) A clinic wants to determine whether drug treatment or Freudian therapy is better treatment for depressed patients  </a:t>
            </a:r>
          </a:p>
        </p:txBody>
      </p:sp>
    </p:spTree>
    <p:extLst>
      <p:ext uri="{BB962C8B-B14F-4D97-AF65-F5344CB8AC3E}">
        <p14:creationId xmlns:p14="http://schemas.microsoft.com/office/powerpoint/2010/main" val="2045891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Homework : Collecting and reflecting on Psychological Data </a:t>
            </a:r>
          </a:p>
        </p:txBody>
      </p:sp>
      <p:sp>
        <p:nvSpPr>
          <p:cNvPr id="3" name="Content Placeholder 2"/>
          <p:cNvSpPr>
            <a:spLocks noGrp="1"/>
          </p:cNvSpPr>
          <p:nvPr>
            <p:ph idx="1"/>
          </p:nvPr>
        </p:nvSpPr>
        <p:spPr>
          <a:xfrm>
            <a:off x="304800" y="2061221"/>
            <a:ext cx="11582400" cy="4556760"/>
          </a:xfrm>
        </p:spPr>
        <p:txBody>
          <a:bodyPr>
            <a:normAutofit/>
          </a:bodyPr>
          <a:lstStyle/>
          <a:p>
            <a:pPr>
              <a:buFont typeface="Arial" panose="020B0604020202020204" pitchFamily="34" charset="0"/>
              <a:buChar char="•"/>
            </a:pPr>
            <a:r>
              <a:rPr lang="en-US" dirty="0"/>
              <a:t>Your job over the next week will be to collect and reflect on psychological data. For this observation we will base your research on that of linguistic psychologist Deborah </a:t>
            </a:r>
            <a:r>
              <a:rPr lang="en-US" dirty="0" err="1"/>
              <a:t>Tannen</a:t>
            </a:r>
            <a:r>
              <a:rPr lang="en-US" dirty="0"/>
              <a:t> who studied the specifics of gender and discourse: </a:t>
            </a:r>
          </a:p>
          <a:p>
            <a:pPr>
              <a:buFont typeface="Arial" panose="020B0604020202020204" pitchFamily="34" charset="0"/>
              <a:buChar char="•"/>
            </a:pPr>
            <a:r>
              <a:rPr lang="en-US" dirty="0"/>
              <a:t>Part 1 should be completed this week, which includes the observational data component. This is the data you will use for the written debrief. This should be YOUR data, collected from your independent observation: </a:t>
            </a:r>
          </a:p>
          <a:p>
            <a:pPr>
              <a:buFont typeface="Arial" panose="020B0604020202020204" pitchFamily="34" charset="0"/>
              <a:buChar char="•"/>
            </a:pPr>
            <a:r>
              <a:rPr lang="en-US" dirty="0"/>
              <a:t>Your task is to observe a conversation among a group of at least four people for a period of at least 15 minutes. The group should be mixed genders and the conversation may be in a lounge, library, cafeteria or outside of school. You may NOT be a participant in the conversation. </a:t>
            </a:r>
          </a:p>
          <a:p>
            <a:pPr lvl="1">
              <a:buFont typeface="Arial" panose="020B0604020202020204" pitchFamily="34" charset="0"/>
              <a:buChar char="•"/>
            </a:pPr>
            <a:r>
              <a:rPr lang="en-US" dirty="0"/>
              <a:t>Use the provided grid to take notes</a:t>
            </a:r>
          </a:p>
          <a:p>
            <a:pPr lvl="1">
              <a:buFont typeface="Arial" panose="020B0604020202020204" pitchFamily="34" charset="0"/>
              <a:buChar char="•"/>
            </a:pPr>
            <a:r>
              <a:rPr lang="en-US" dirty="0"/>
              <a:t>This is an example of event sampling, you are only to make notes when someone enters into the conversation </a:t>
            </a:r>
          </a:p>
          <a:p>
            <a:pPr marL="0" indent="0">
              <a:buNone/>
            </a:pPr>
            <a:r>
              <a:rPr lang="en-US" dirty="0"/>
              <a:t>   </a:t>
            </a:r>
          </a:p>
        </p:txBody>
      </p:sp>
    </p:spTree>
    <p:extLst>
      <p:ext uri="{BB962C8B-B14F-4D97-AF65-F5344CB8AC3E}">
        <p14:creationId xmlns:p14="http://schemas.microsoft.com/office/powerpoint/2010/main" val="317172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chor="t">
            <a:noAutofit/>
          </a:bodyPr>
          <a:lstStyle/>
          <a:p>
            <a:pPr>
              <a:defRPr/>
            </a:pPr>
            <a:r>
              <a:rPr lang="en-US" dirty="0"/>
              <a:t>Psychology as a Science</a:t>
            </a:r>
          </a:p>
        </p:txBody>
      </p:sp>
      <p:sp>
        <p:nvSpPr>
          <p:cNvPr id="47107" name="Rectangle 3"/>
          <p:cNvSpPr>
            <a:spLocks noGrp="1" noChangeArrowheads="1"/>
          </p:cNvSpPr>
          <p:nvPr>
            <p:ph idx="1"/>
          </p:nvPr>
        </p:nvSpPr>
        <p:spPr>
          <a:xfrm>
            <a:off x="1981200" y="1428750"/>
            <a:ext cx="8229600" cy="2209800"/>
          </a:xfrm>
        </p:spPr>
        <p:txBody>
          <a:bodyPr rtlCol="0">
            <a:normAutofit/>
          </a:bodyPr>
          <a:lstStyle/>
          <a:p>
            <a:pPr>
              <a:spcBef>
                <a:spcPts val="0"/>
              </a:spcBef>
              <a:spcAft>
                <a:spcPts val="1200"/>
              </a:spcAft>
              <a:buNone/>
              <a:defRPr/>
            </a:pPr>
            <a:r>
              <a:rPr lang="en-US" b="1" dirty="0"/>
              <a:t>Theories:</a:t>
            </a:r>
          </a:p>
          <a:p>
            <a:pPr marL="288925" lvl="1" indent="-288925">
              <a:spcBef>
                <a:spcPts val="0"/>
              </a:spcBef>
              <a:spcAft>
                <a:spcPts val="1200"/>
              </a:spcAft>
              <a:buFont typeface="Arial" pitchFamily="34" charset="0"/>
              <a:buChar char="–"/>
              <a:defRPr/>
            </a:pPr>
            <a:r>
              <a:rPr lang="en-US" dirty="0"/>
              <a:t>Formulations of apparent relationships among observed events.  </a:t>
            </a:r>
          </a:p>
          <a:p>
            <a:pPr marL="0" lvl="1" indent="0">
              <a:spcBef>
                <a:spcPts val="0"/>
              </a:spcBef>
              <a:spcAft>
                <a:spcPts val="1200"/>
              </a:spcAft>
              <a:buFont typeface="Arial" pitchFamily="34" charset="0"/>
              <a:buChar char="–"/>
              <a:defRPr/>
            </a:pPr>
            <a:r>
              <a:rPr lang="en-US" dirty="0"/>
              <a:t> Theories allow for prediction.</a:t>
            </a:r>
          </a:p>
        </p:txBody>
      </p:sp>
      <p:pic>
        <p:nvPicPr>
          <p:cNvPr id="1026" name="Picture 2" descr="http://t2.gstatic.com/images?q=tbn:G3w6cGNlp1jkMM:http://cdn.sheknows.com/articles/crave/fortune_teller.jpg&am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440944"/>
            <a:ext cx="3191916" cy="2124076"/>
          </a:xfrm>
          <a:prstGeom prst="rect">
            <a:avLst/>
          </a:prstGeom>
          <a:ln w="285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0178" name="Picture 2" descr="http://t3.gstatic.com/images?q=tbn:wBYLVwLTK9DjQM:http://ia.media-imdb.com/images/M/MV5BMTc0ODg5NjYwNV5BMl5BanBnXkFtZTcwMDU5MzY0MQ@@._V1._SX347_SY500_.jpg&amp;t=1"/>
          <p:cNvPicPr>
            <a:picLocks noChangeAspect="1" noChangeArrowheads="1"/>
          </p:cNvPicPr>
          <p:nvPr/>
        </p:nvPicPr>
        <p:blipFill>
          <a:blip r:embed="rId3" cstate="print"/>
          <a:srcRect/>
          <a:stretch>
            <a:fillRect/>
          </a:stretch>
        </p:blipFill>
        <p:spPr bwMode="auto">
          <a:xfrm>
            <a:off x="7200900" y="3440944"/>
            <a:ext cx="2057400" cy="2807456"/>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
        <p:nvSpPr>
          <p:cNvPr id="3" name="TextBox 2"/>
          <p:cNvSpPr txBox="1"/>
          <p:nvPr/>
        </p:nvSpPr>
        <p:spPr>
          <a:xfrm>
            <a:off x="2590800" y="5791200"/>
            <a:ext cx="3191916" cy="369332"/>
          </a:xfrm>
          <a:prstGeom prst="rect">
            <a:avLst/>
          </a:prstGeom>
          <a:noFill/>
          <a:ln w="28575">
            <a:solidFill>
              <a:schemeClr val="tx1"/>
            </a:solidFill>
          </a:ln>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a:ln w="0"/>
                <a:effectLst>
                  <a:reflection blurRad="12700" stA="50000" endPos="50000" dist="5000" dir="5400000" sy="-100000" rotWithShape="0"/>
                </a:effectLst>
              </a:rPr>
              <a:t>2    4    6    8    __</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0178"/>
                                        </p:tgtEl>
                                        <p:attrNameLst>
                                          <p:attrName>style.visibility</p:attrName>
                                        </p:attrNameLst>
                                      </p:cBhvr>
                                      <p:to>
                                        <p:strVal val="visible"/>
                                      </p:to>
                                    </p:set>
                                    <p:anim calcmode="lin" valueType="num">
                                      <p:cBhvr additive="base">
                                        <p:cTn id="15" dur="500" fill="hold"/>
                                        <p:tgtEl>
                                          <p:spTgt spid="50178"/>
                                        </p:tgtEl>
                                        <p:attrNameLst>
                                          <p:attrName>ppt_x</p:attrName>
                                        </p:attrNameLst>
                                      </p:cBhvr>
                                      <p:tavLst>
                                        <p:tav tm="0">
                                          <p:val>
                                            <p:strVal val="#ppt_x"/>
                                          </p:val>
                                        </p:tav>
                                        <p:tav tm="100000">
                                          <p:val>
                                            <p:strVal val="#ppt_x"/>
                                          </p:val>
                                        </p:tav>
                                      </p:tavLst>
                                    </p:anim>
                                    <p:anim calcmode="lin" valueType="num">
                                      <p:cBhvr additive="base">
                                        <p:cTn id="16"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1.4 </a:t>
            </a:r>
          </a:p>
        </p:txBody>
      </p:sp>
      <p:sp>
        <p:nvSpPr>
          <p:cNvPr id="3" name="Text Placeholder 2"/>
          <p:cNvSpPr>
            <a:spLocks noGrp="1"/>
          </p:cNvSpPr>
          <p:nvPr>
            <p:ph type="body" idx="1"/>
          </p:nvPr>
        </p:nvSpPr>
        <p:spPr/>
        <p:txBody>
          <a:bodyPr/>
          <a:lstStyle/>
          <a:p>
            <a:r>
              <a:rPr lang="en-US" dirty="0"/>
              <a:t>Sampling Methods</a:t>
            </a:r>
          </a:p>
        </p:txBody>
      </p:sp>
    </p:spTree>
    <p:extLst>
      <p:ext uri="{BB962C8B-B14F-4D97-AF65-F5344CB8AC3E}">
        <p14:creationId xmlns:p14="http://schemas.microsoft.com/office/powerpoint/2010/main" val="1016398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latin typeface="Cooper Black" panose="0208090404030B020404" pitchFamily="18" charset="0"/>
              </a:rPr>
              <a:t>Psychological Research: Sampling Basics </a:t>
            </a:r>
          </a:p>
        </p:txBody>
      </p:sp>
      <p:sp>
        <p:nvSpPr>
          <p:cNvPr id="3" name="Content Placeholder 2"/>
          <p:cNvSpPr>
            <a:spLocks noGrp="1"/>
          </p:cNvSpPr>
          <p:nvPr>
            <p:ph idx="1"/>
          </p:nvPr>
        </p:nvSpPr>
        <p:spPr>
          <a:xfrm>
            <a:off x="609600" y="2209800"/>
            <a:ext cx="5044440" cy="3579849"/>
          </a:xfrm>
        </p:spPr>
        <p:txBody>
          <a:bodyPr>
            <a:normAutofit lnSpcReduction="10000"/>
          </a:bodyPr>
          <a:lstStyle/>
          <a:p>
            <a:r>
              <a:rPr lang="en-US" sz="2300" dirty="0"/>
              <a:t>When considering a sample, there are a few questions that will have to be asked:</a:t>
            </a:r>
          </a:p>
          <a:p>
            <a:r>
              <a:rPr lang="en-US" sz="2300" dirty="0"/>
              <a:t>1. What population do I want to study?</a:t>
            </a:r>
          </a:p>
          <a:p>
            <a:r>
              <a:rPr lang="en-US" sz="2300" dirty="0"/>
              <a:t>2. How many participants will I need from that population for my sample in order to make the findings valid?</a:t>
            </a:r>
          </a:p>
          <a:p>
            <a:r>
              <a:rPr lang="en-US" sz="2300" dirty="0"/>
              <a:t>3. Which sampling technique should I use?</a:t>
            </a:r>
          </a:p>
        </p:txBody>
      </p:sp>
      <p:pic>
        <p:nvPicPr>
          <p:cNvPr id="4" name="Picture 3"/>
          <p:cNvPicPr>
            <a:picLocks noChangeAspect="1"/>
          </p:cNvPicPr>
          <p:nvPr/>
        </p:nvPicPr>
        <p:blipFill>
          <a:blip r:embed="rId2"/>
          <a:stretch>
            <a:fillRect/>
          </a:stretch>
        </p:blipFill>
        <p:spPr>
          <a:xfrm>
            <a:off x="6553200" y="2182497"/>
            <a:ext cx="3718560" cy="3698420"/>
          </a:xfrm>
          <a:prstGeom prst="rect">
            <a:avLst/>
          </a:prstGeom>
        </p:spPr>
      </p:pic>
    </p:spTree>
    <p:extLst>
      <p:ext uri="{BB962C8B-B14F-4D97-AF65-F5344CB8AC3E}">
        <p14:creationId xmlns:p14="http://schemas.microsoft.com/office/powerpoint/2010/main" val="1221194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928" y="164592"/>
            <a:ext cx="9720072" cy="1499616"/>
          </a:xfrm>
        </p:spPr>
        <p:txBody>
          <a:bodyPr/>
          <a:lstStyle/>
          <a:p>
            <a:pPr algn="ctr"/>
            <a:r>
              <a:rPr lang="en-US" u="sng" dirty="0">
                <a:latin typeface="Cooper Black" panose="0208090404030B020404" pitchFamily="18" charset="0"/>
              </a:rPr>
              <a:t>Psychological Sampling Basics</a:t>
            </a:r>
          </a:p>
        </p:txBody>
      </p:sp>
      <p:sp>
        <p:nvSpPr>
          <p:cNvPr id="3" name="Content Placeholder 2"/>
          <p:cNvSpPr>
            <a:spLocks noGrp="1"/>
          </p:cNvSpPr>
          <p:nvPr>
            <p:ph idx="1"/>
          </p:nvPr>
        </p:nvSpPr>
        <p:spPr>
          <a:xfrm>
            <a:off x="5638800" y="1931595"/>
            <a:ext cx="6324600" cy="4267200"/>
          </a:xfrm>
        </p:spPr>
        <p:txBody>
          <a:bodyPr>
            <a:normAutofit fontScale="85000" lnSpcReduction="10000"/>
          </a:bodyPr>
          <a:lstStyle/>
          <a:p>
            <a:pPr marL="457200" indent="-457200">
              <a:buFont typeface="Wingdings" panose="05000000000000000000" pitchFamily="2" charset="2"/>
              <a:buChar char="q"/>
            </a:pPr>
            <a:r>
              <a:rPr lang="en-US" sz="2700" dirty="0"/>
              <a:t>Psychologists take a </a:t>
            </a:r>
            <a:r>
              <a:rPr lang="en-US" sz="2700" u="sng" dirty="0"/>
              <a:t>sample </a:t>
            </a:r>
            <a:r>
              <a:rPr lang="en-US" sz="2700" dirty="0"/>
              <a:t>from a </a:t>
            </a:r>
            <a:r>
              <a:rPr lang="en-US" sz="2700" u="sng" dirty="0"/>
              <a:t>population</a:t>
            </a:r>
            <a:r>
              <a:rPr lang="en-US" sz="2700" dirty="0"/>
              <a:t>. Often psychologists talk about a </a:t>
            </a:r>
            <a:r>
              <a:rPr lang="en-US" sz="2700" u="sng" dirty="0"/>
              <a:t>target population. </a:t>
            </a:r>
            <a:r>
              <a:rPr lang="en-US" sz="2700" dirty="0"/>
              <a:t>This is the group of people that they want to describe or understand. So, a target population could be:</a:t>
            </a:r>
          </a:p>
          <a:p>
            <a:pPr marL="973836" lvl="4" indent="-457200">
              <a:buFont typeface="Wingdings" panose="05000000000000000000" pitchFamily="2" charset="2"/>
              <a:buChar char="q"/>
            </a:pPr>
            <a:r>
              <a:rPr lang="en-US" sz="2700" dirty="0"/>
              <a:t>I want to understand the eating habits of Americans.</a:t>
            </a:r>
          </a:p>
          <a:p>
            <a:pPr marL="973836" lvl="4" indent="-457200">
              <a:buFont typeface="Wingdings" panose="05000000000000000000" pitchFamily="2" charset="2"/>
              <a:buChar char="q"/>
            </a:pPr>
            <a:r>
              <a:rPr lang="en-US" sz="2700" dirty="0"/>
              <a:t>I want to understand the coping strategies of men who have cancer.</a:t>
            </a:r>
          </a:p>
          <a:p>
            <a:pPr marL="973836" lvl="4" indent="-457200">
              <a:buFont typeface="Wingdings" panose="05000000000000000000" pitchFamily="2" charset="2"/>
              <a:buChar char="q"/>
            </a:pPr>
            <a:r>
              <a:rPr lang="en-US" sz="2700" dirty="0"/>
              <a:t>I want to understand the effects of stress from the IB program on our school's current group of grade 11 students.</a:t>
            </a:r>
          </a:p>
          <a:p>
            <a:endParaRPr lang="en-US" dirty="0"/>
          </a:p>
        </p:txBody>
      </p:sp>
      <p:pic>
        <p:nvPicPr>
          <p:cNvPr id="4" name="Picture 3"/>
          <p:cNvPicPr>
            <a:picLocks noChangeAspect="1"/>
          </p:cNvPicPr>
          <p:nvPr/>
        </p:nvPicPr>
        <p:blipFill>
          <a:blip r:embed="rId2"/>
          <a:stretch>
            <a:fillRect/>
          </a:stretch>
        </p:blipFill>
        <p:spPr>
          <a:xfrm>
            <a:off x="474394" y="5090374"/>
            <a:ext cx="5322838" cy="1666978"/>
          </a:xfrm>
          <a:prstGeom prst="rect">
            <a:avLst/>
          </a:prstGeom>
        </p:spPr>
      </p:pic>
      <p:pic>
        <p:nvPicPr>
          <p:cNvPr id="5" name="Picture 4"/>
          <p:cNvPicPr>
            <a:picLocks noChangeAspect="1"/>
          </p:cNvPicPr>
          <p:nvPr/>
        </p:nvPicPr>
        <p:blipFill>
          <a:blip r:embed="rId3"/>
          <a:stretch>
            <a:fillRect/>
          </a:stretch>
        </p:blipFill>
        <p:spPr>
          <a:xfrm>
            <a:off x="947928" y="1752599"/>
            <a:ext cx="3547872" cy="3085413"/>
          </a:xfrm>
          <a:prstGeom prst="rect">
            <a:avLst/>
          </a:prstGeom>
        </p:spPr>
      </p:pic>
    </p:spTree>
    <p:extLst>
      <p:ext uri="{BB962C8B-B14F-4D97-AF65-F5344CB8AC3E}">
        <p14:creationId xmlns:p14="http://schemas.microsoft.com/office/powerpoint/2010/main" val="220900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Cooper Black" panose="0208090404030B020404" pitchFamily="18" charset="0"/>
              </a:rPr>
              <a:t>Psychological Sampling Basics</a:t>
            </a:r>
            <a:endParaRPr lang="en-US" dirty="0"/>
          </a:p>
        </p:txBody>
      </p:sp>
      <p:sp>
        <p:nvSpPr>
          <p:cNvPr id="3" name="Content Placeholder 2"/>
          <p:cNvSpPr>
            <a:spLocks noGrp="1"/>
          </p:cNvSpPr>
          <p:nvPr>
            <p:ph idx="1"/>
          </p:nvPr>
        </p:nvSpPr>
        <p:spPr>
          <a:xfrm>
            <a:off x="457200" y="2084832"/>
            <a:ext cx="6019800" cy="4495800"/>
          </a:xfrm>
        </p:spPr>
        <p:txBody>
          <a:bodyPr>
            <a:normAutofit fontScale="92500" lnSpcReduction="10000"/>
          </a:bodyPr>
          <a:lstStyle/>
          <a:p>
            <a:pPr>
              <a:buFont typeface="Wingdings" panose="05000000000000000000" pitchFamily="2" charset="2"/>
              <a:buChar char="q"/>
            </a:pPr>
            <a:r>
              <a:rPr lang="en-US" sz="2500" dirty="0"/>
              <a:t>The goal of psychological research is to be able to generalize your results to the target population. Generalization is best done by representative sampling.</a:t>
            </a:r>
          </a:p>
          <a:p>
            <a:pPr lvl="2">
              <a:buFont typeface="Wingdings" panose="05000000000000000000" pitchFamily="2" charset="2"/>
              <a:buChar char="q"/>
            </a:pPr>
            <a:r>
              <a:rPr lang="en-US" sz="2500" dirty="0"/>
              <a:t>The extent to which a study can be generalized to the target population is referred to as </a:t>
            </a:r>
            <a:r>
              <a:rPr lang="en-US" sz="2500" b="1" u="sng" dirty="0"/>
              <a:t>external validity</a:t>
            </a:r>
            <a:r>
              <a:rPr lang="en-US" sz="2500" u="sng" dirty="0"/>
              <a:t>. </a:t>
            </a:r>
          </a:p>
          <a:p>
            <a:pPr lvl="2">
              <a:buFont typeface="Wingdings" panose="05000000000000000000" pitchFamily="2" charset="2"/>
              <a:buChar char="q"/>
            </a:pPr>
            <a:r>
              <a:rPr lang="en-US" sz="2500" dirty="0"/>
              <a:t>If I have a sample from our grade 11 class, but it is only made up of males, then the sample would be non-representational of the target population and thus the research would have low external validity due to </a:t>
            </a:r>
            <a:r>
              <a:rPr lang="en-US" sz="2500" b="1" u="sng" dirty="0"/>
              <a:t>sampling bias.</a:t>
            </a:r>
          </a:p>
          <a:p>
            <a:endParaRPr lang="en-US" dirty="0"/>
          </a:p>
        </p:txBody>
      </p:sp>
      <p:pic>
        <p:nvPicPr>
          <p:cNvPr id="4" name="Picture 3"/>
          <p:cNvPicPr>
            <a:picLocks noChangeAspect="1"/>
          </p:cNvPicPr>
          <p:nvPr/>
        </p:nvPicPr>
        <p:blipFill>
          <a:blip r:embed="rId2"/>
          <a:stretch>
            <a:fillRect/>
          </a:stretch>
        </p:blipFill>
        <p:spPr>
          <a:xfrm>
            <a:off x="7010400" y="2286000"/>
            <a:ext cx="3633990" cy="3810000"/>
          </a:xfrm>
          <a:prstGeom prst="rect">
            <a:avLst/>
          </a:prstGeom>
        </p:spPr>
      </p:pic>
    </p:spTree>
    <p:extLst>
      <p:ext uri="{BB962C8B-B14F-4D97-AF65-F5344CB8AC3E}">
        <p14:creationId xmlns:p14="http://schemas.microsoft.com/office/powerpoint/2010/main" val="1588704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Cooper Black" panose="0208090404030B020404" pitchFamily="18" charset="0"/>
              </a:rPr>
              <a:t>Sampling techniques </a:t>
            </a:r>
          </a:p>
        </p:txBody>
      </p:sp>
      <p:sp>
        <p:nvSpPr>
          <p:cNvPr id="3" name="Content Placeholder 2"/>
          <p:cNvSpPr>
            <a:spLocks noGrp="1"/>
          </p:cNvSpPr>
          <p:nvPr>
            <p:ph idx="1"/>
          </p:nvPr>
        </p:nvSpPr>
        <p:spPr>
          <a:xfrm>
            <a:off x="5045426" y="1921914"/>
            <a:ext cx="6494301" cy="4538172"/>
          </a:xfrm>
        </p:spPr>
        <p:txBody>
          <a:bodyPr>
            <a:normAutofit/>
          </a:bodyPr>
          <a:lstStyle/>
          <a:p>
            <a:pPr>
              <a:buFont typeface="Wingdings" panose="05000000000000000000" pitchFamily="2" charset="2"/>
              <a:buChar char="q"/>
            </a:pPr>
            <a:r>
              <a:rPr lang="en-US" sz="2300" u="sng" dirty="0"/>
              <a:t>Self-selected or Volunteer Sample</a:t>
            </a:r>
            <a:r>
              <a:rPr lang="en-US" sz="2300" dirty="0"/>
              <a:t>: People who sign up for a study. Participants tend to be more motivated but also less representative then the general population. </a:t>
            </a:r>
          </a:p>
          <a:p>
            <a:pPr>
              <a:buFont typeface="Wingdings" panose="05000000000000000000" pitchFamily="2" charset="2"/>
              <a:buChar char="q"/>
            </a:pPr>
            <a:r>
              <a:rPr lang="en-US" sz="2300" u="sng" dirty="0"/>
              <a:t>Non-Random Sampling</a:t>
            </a:r>
            <a:r>
              <a:rPr lang="en-US" sz="2300" dirty="0"/>
              <a:t>: Follows no systematic method of selecting participants (</a:t>
            </a:r>
            <a:r>
              <a:rPr lang="en-US" sz="2300" dirty="0" err="1"/>
              <a:t>ie</a:t>
            </a:r>
            <a:r>
              <a:rPr lang="en-US" sz="2300" dirty="0"/>
              <a:t>. Standing outside a grocery store/school building to select samples) </a:t>
            </a:r>
          </a:p>
          <a:p>
            <a:pPr>
              <a:buFont typeface="Wingdings" panose="05000000000000000000" pitchFamily="2" charset="2"/>
              <a:buChar char="q"/>
            </a:pPr>
            <a:r>
              <a:rPr lang="en-US" sz="2300" u="sng" dirty="0"/>
              <a:t>Opportunity Sampling: </a:t>
            </a:r>
            <a:r>
              <a:rPr lang="en-US" sz="2300" dirty="0"/>
              <a:t>Convenience Sample when you use a pre-existing sample (</a:t>
            </a:r>
            <a:r>
              <a:rPr lang="en-US" sz="2300" dirty="0" err="1"/>
              <a:t>ie</a:t>
            </a:r>
            <a:r>
              <a:rPr lang="en-US" sz="2300" dirty="0"/>
              <a:t> </a:t>
            </a:r>
            <a:r>
              <a:rPr lang="en-US" sz="2300" dirty="0" err="1"/>
              <a:t>Mrs.Eplin’s</a:t>
            </a:r>
            <a:r>
              <a:rPr lang="en-US" sz="2300" dirty="0"/>
              <a:t> 7</a:t>
            </a:r>
            <a:r>
              <a:rPr lang="en-US" sz="2300" baseline="30000" dirty="0"/>
              <a:t>th</a:t>
            </a:r>
            <a:r>
              <a:rPr lang="en-US" sz="2300" dirty="0"/>
              <a:t> period AP Psychology Students)  </a:t>
            </a:r>
          </a:p>
        </p:txBody>
      </p:sp>
      <p:pic>
        <p:nvPicPr>
          <p:cNvPr id="4" name="Picture 3"/>
          <p:cNvPicPr>
            <a:picLocks noChangeAspect="1"/>
          </p:cNvPicPr>
          <p:nvPr/>
        </p:nvPicPr>
        <p:blipFill>
          <a:blip r:embed="rId2"/>
          <a:stretch>
            <a:fillRect/>
          </a:stretch>
        </p:blipFill>
        <p:spPr>
          <a:xfrm>
            <a:off x="228600" y="1719351"/>
            <a:ext cx="3962400" cy="2057400"/>
          </a:xfrm>
          <a:prstGeom prst="rect">
            <a:avLst/>
          </a:prstGeom>
        </p:spPr>
      </p:pic>
      <p:pic>
        <p:nvPicPr>
          <p:cNvPr id="5" name="Picture 4"/>
          <p:cNvPicPr>
            <a:picLocks noChangeAspect="1"/>
          </p:cNvPicPr>
          <p:nvPr/>
        </p:nvPicPr>
        <p:blipFill>
          <a:blip r:embed="rId3"/>
          <a:stretch>
            <a:fillRect/>
          </a:stretch>
        </p:blipFill>
        <p:spPr>
          <a:xfrm>
            <a:off x="381000" y="4191000"/>
            <a:ext cx="3962400" cy="1829615"/>
          </a:xfrm>
          <a:prstGeom prst="rect">
            <a:avLst/>
          </a:prstGeom>
        </p:spPr>
      </p:pic>
    </p:spTree>
    <p:extLst>
      <p:ext uri="{BB962C8B-B14F-4D97-AF65-F5344CB8AC3E}">
        <p14:creationId xmlns:p14="http://schemas.microsoft.com/office/powerpoint/2010/main" val="1926659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latin typeface="Cooper Black" panose="0208090404030B020404" pitchFamily="18" charset="0"/>
              </a:rPr>
              <a:t>Sampling techniques </a:t>
            </a:r>
          </a:p>
        </p:txBody>
      </p:sp>
      <p:sp>
        <p:nvSpPr>
          <p:cNvPr id="3" name="Content Placeholder 2"/>
          <p:cNvSpPr>
            <a:spLocks noGrp="1"/>
          </p:cNvSpPr>
          <p:nvPr>
            <p:ph idx="1"/>
          </p:nvPr>
        </p:nvSpPr>
        <p:spPr>
          <a:xfrm>
            <a:off x="381000" y="2084832"/>
            <a:ext cx="5572259" cy="4538172"/>
          </a:xfrm>
        </p:spPr>
        <p:txBody>
          <a:bodyPr>
            <a:normAutofit/>
          </a:bodyPr>
          <a:lstStyle/>
          <a:p>
            <a:pPr>
              <a:buFont typeface="Wingdings" panose="05000000000000000000" pitchFamily="2" charset="2"/>
              <a:buChar char="q"/>
            </a:pPr>
            <a:r>
              <a:rPr lang="en-US" sz="2300" u="sng" dirty="0"/>
              <a:t>Random Sampling</a:t>
            </a:r>
            <a:r>
              <a:rPr lang="en-US" sz="2300" dirty="0"/>
              <a:t>: </a:t>
            </a:r>
            <a:r>
              <a:rPr lang="en-US" sz="2300" i="1" dirty="0"/>
              <a:t>A defined sample in which everyone has an equal probability of being chosen (out of a hat/roll of a die etc…) Only works with small populations </a:t>
            </a:r>
          </a:p>
          <a:p>
            <a:pPr>
              <a:buFont typeface="Wingdings" panose="05000000000000000000" pitchFamily="2" charset="2"/>
              <a:buChar char="q"/>
            </a:pPr>
            <a:r>
              <a:rPr lang="en-US" sz="2300" u="sng" dirty="0"/>
              <a:t>Stratified Sampling: </a:t>
            </a:r>
            <a:r>
              <a:rPr lang="en-US" sz="2300" i="1" dirty="0"/>
              <a:t>Attempts to make samples that reflect sub-groups of our population. (</a:t>
            </a:r>
            <a:r>
              <a:rPr lang="en-US" sz="2300" i="1" dirty="0" err="1"/>
              <a:t>ie</a:t>
            </a:r>
            <a:r>
              <a:rPr lang="en-US" sz="2300" i="1" dirty="0"/>
              <a:t> if surveying metro students involving gender, 6 girls, 4 boys) </a:t>
            </a:r>
          </a:p>
          <a:p>
            <a:pPr>
              <a:buFont typeface="Wingdings" panose="05000000000000000000" pitchFamily="2" charset="2"/>
              <a:buChar char="q"/>
            </a:pPr>
            <a:r>
              <a:rPr lang="en-US" sz="2300" u="sng" dirty="0"/>
              <a:t>Purposive Sampling</a:t>
            </a:r>
            <a:r>
              <a:rPr lang="en-US" sz="2300" dirty="0"/>
              <a:t>: </a:t>
            </a:r>
            <a:r>
              <a:rPr lang="en-US" sz="2300" i="1" dirty="0"/>
              <a:t>Looking at people with a specific set of traits   </a:t>
            </a:r>
          </a:p>
        </p:txBody>
      </p:sp>
      <p:pic>
        <p:nvPicPr>
          <p:cNvPr id="4" name="Picture 3"/>
          <p:cNvPicPr>
            <a:picLocks noChangeAspect="1"/>
          </p:cNvPicPr>
          <p:nvPr/>
        </p:nvPicPr>
        <p:blipFill>
          <a:blip r:embed="rId2"/>
          <a:stretch>
            <a:fillRect/>
          </a:stretch>
        </p:blipFill>
        <p:spPr>
          <a:xfrm>
            <a:off x="7086600" y="2147681"/>
            <a:ext cx="3350654" cy="2057400"/>
          </a:xfrm>
          <a:prstGeom prst="rect">
            <a:avLst/>
          </a:prstGeom>
        </p:spPr>
      </p:pic>
      <p:pic>
        <p:nvPicPr>
          <p:cNvPr id="5" name="Picture 4"/>
          <p:cNvPicPr>
            <a:picLocks noChangeAspect="1"/>
          </p:cNvPicPr>
          <p:nvPr/>
        </p:nvPicPr>
        <p:blipFill>
          <a:blip r:embed="rId3"/>
          <a:stretch>
            <a:fillRect/>
          </a:stretch>
        </p:blipFill>
        <p:spPr>
          <a:xfrm>
            <a:off x="7088746" y="4495800"/>
            <a:ext cx="3810000" cy="1890712"/>
          </a:xfrm>
          <a:prstGeom prst="rect">
            <a:avLst/>
          </a:prstGeom>
        </p:spPr>
      </p:pic>
    </p:spTree>
    <p:extLst>
      <p:ext uri="{BB962C8B-B14F-4D97-AF65-F5344CB8AC3E}">
        <p14:creationId xmlns:p14="http://schemas.microsoft.com/office/powerpoint/2010/main" val="2317751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Sampling techniques in the modern era  </a:t>
            </a:r>
          </a:p>
        </p:txBody>
      </p:sp>
      <p:sp>
        <p:nvSpPr>
          <p:cNvPr id="3" name="Content Placeholder 2"/>
          <p:cNvSpPr>
            <a:spLocks noGrp="1"/>
          </p:cNvSpPr>
          <p:nvPr>
            <p:ph idx="1"/>
          </p:nvPr>
        </p:nvSpPr>
        <p:spPr>
          <a:xfrm>
            <a:off x="4876800" y="2325710"/>
            <a:ext cx="6019800" cy="3852372"/>
          </a:xfrm>
        </p:spPr>
        <p:txBody>
          <a:bodyPr>
            <a:normAutofit/>
          </a:bodyPr>
          <a:lstStyle/>
          <a:p>
            <a:pPr>
              <a:buFont typeface="Wingdings" panose="05000000000000000000" pitchFamily="2" charset="2"/>
              <a:buChar char="q"/>
            </a:pPr>
            <a:r>
              <a:rPr lang="en-US" sz="2300" u="sng" dirty="0"/>
              <a:t>Network Sampling</a:t>
            </a:r>
            <a:r>
              <a:rPr lang="en-US" sz="2300" dirty="0"/>
              <a:t>: </a:t>
            </a:r>
            <a:r>
              <a:rPr lang="en-US" sz="2300" i="1" dirty="0"/>
              <a:t>“Snowball sample” When you need a specific group that is not likely to be easy to reach through traditional means (drug addicts, </a:t>
            </a:r>
            <a:r>
              <a:rPr lang="en-US" sz="2300" i="1" dirty="0" err="1"/>
              <a:t>expatriots</a:t>
            </a:r>
            <a:r>
              <a:rPr lang="en-US" sz="2300" i="1" dirty="0"/>
              <a:t>, high school dropouts). You use networks of people to help outreach for sampling.    </a:t>
            </a:r>
          </a:p>
          <a:p>
            <a:pPr>
              <a:buFont typeface="Wingdings" panose="05000000000000000000" pitchFamily="2" charset="2"/>
              <a:buChar char="q"/>
            </a:pPr>
            <a:r>
              <a:rPr lang="en-US" sz="2300" u="sng" dirty="0"/>
              <a:t>Crowd Sourcing</a:t>
            </a:r>
            <a:r>
              <a:rPr lang="en-US" sz="2300" dirty="0"/>
              <a:t>: </a:t>
            </a:r>
            <a:r>
              <a:rPr lang="en-US" sz="2300" i="1" dirty="0"/>
              <a:t>Using online resources to reach out to very broad and large groups of people to increase access and diversity of studies </a:t>
            </a:r>
          </a:p>
        </p:txBody>
      </p:sp>
      <p:pic>
        <p:nvPicPr>
          <p:cNvPr id="4" name="Picture 3"/>
          <p:cNvPicPr>
            <a:picLocks noChangeAspect="1"/>
          </p:cNvPicPr>
          <p:nvPr/>
        </p:nvPicPr>
        <p:blipFill>
          <a:blip r:embed="rId2"/>
          <a:stretch>
            <a:fillRect/>
          </a:stretch>
        </p:blipFill>
        <p:spPr>
          <a:xfrm>
            <a:off x="1024128" y="2362200"/>
            <a:ext cx="2743200" cy="3852372"/>
          </a:xfrm>
          <a:prstGeom prst="rect">
            <a:avLst/>
          </a:prstGeom>
        </p:spPr>
      </p:pic>
    </p:spTree>
    <p:extLst>
      <p:ext uri="{BB962C8B-B14F-4D97-AF65-F5344CB8AC3E}">
        <p14:creationId xmlns:p14="http://schemas.microsoft.com/office/powerpoint/2010/main" val="2636151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8686800" cy="548640"/>
          </a:xfrm>
        </p:spPr>
        <p:txBody>
          <a:bodyPr>
            <a:normAutofit fontScale="90000"/>
          </a:bodyPr>
          <a:lstStyle/>
          <a:p>
            <a:pPr algn="ctr"/>
            <a:r>
              <a:rPr lang="en-US" dirty="0"/>
              <a:t>Let’s Practice: Thinking about sampling Biases </a:t>
            </a:r>
          </a:p>
        </p:txBody>
      </p:sp>
      <p:sp>
        <p:nvSpPr>
          <p:cNvPr id="3" name="Content Placeholder 2"/>
          <p:cNvSpPr>
            <a:spLocks noGrp="1"/>
          </p:cNvSpPr>
          <p:nvPr>
            <p:ph idx="1"/>
          </p:nvPr>
        </p:nvSpPr>
        <p:spPr>
          <a:xfrm>
            <a:off x="762000" y="1981200"/>
            <a:ext cx="11277600" cy="4251960"/>
          </a:xfrm>
        </p:spPr>
        <p:txBody>
          <a:bodyPr>
            <a:normAutofit fontScale="92500" lnSpcReduction="20000"/>
          </a:bodyPr>
          <a:lstStyle/>
          <a:p>
            <a:r>
              <a:rPr lang="en-US" dirty="0"/>
              <a:t>Often times when evaluating research, IB students say “</a:t>
            </a:r>
            <a:r>
              <a:rPr lang="en-US" b="0" i="1" dirty="0"/>
              <a:t>This study has sampling bias because only students were used in the study”, </a:t>
            </a:r>
            <a:r>
              <a:rPr lang="en-US" dirty="0"/>
              <a:t>however critical thinking about sampling biases means you need to think about why the sample may effect the outcome of the study </a:t>
            </a:r>
          </a:p>
          <a:p>
            <a:r>
              <a:rPr lang="en-US" dirty="0"/>
              <a:t>Use the examples below and identify how a student sample bias may impact the results of the example studies below </a:t>
            </a:r>
          </a:p>
          <a:p>
            <a:endParaRPr lang="en-US" dirty="0"/>
          </a:p>
          <a:p>
            <a:r>
              <a:rPr lang="en-US" dirty="0"/>
              <a:t>1 . A study to find out if eating chocolate may affect memory. </a:t>
            </a:r>
          </a:p>
          <a:p>
            <a:endParaRPr lang="en-US" dirty="0"/>
          </a:p>
          <a:p>
            <a:r>
              <a:rPr lang="en-US" dirty="0"/>
              <a:t>2. A study to find out if levels of social media use are linked to levels of depression </a:t>
            </a:r>
          </a:p>
          <a:p>
            <a:endParaRPr lang="en-US" dirty="0"/>
          </a:p>
          <a:p>
            <a:r>
              <a:rPr lang="en-US" dirty="0"/>
              <a:t>3. A study to find out if watching a funny movie changes one’s testosterone levels.</a:t>
            </a:r>
          </a:p>
          <a:p>
            <a:endParaRPr lang="en-US" dirty="0"/>
          </a:p>
          <a:p>
            <a:r>
              <a:rPr lang="en-US" dirty="0"/>
              <a:t>4. A study to find out if childhood trauma has an effect on one’s problem solving skills</a:t>
            </a:r>
          </a:p>
        </p:txBody>
      </p:sp>
    </p:spTree>
    <p:extLst>
      <p:ext uri="{BB962C8B-B14F-4D97-AF65-F5344CB8AC3E}">
        <p14:creationId xmlns:p14="http://schemas.microsoft.com/office/powerpoint/2010/main" val="3019348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7520940" cy="548640"/>
          </a:xfrm>
        </p:spPr>
        <p:txBody>
          <a:bodyPr>
            <a:normAutofit fontScale="90000"/>
          </a:bodyPr>
          <a:lstStyle/>
          <a:p>
            <a:pPr algn="ctr"/>
            <a:r>
              <a:rPr lang="en-US" b="1" u="sng" dirty="0"/>
              <a:t>Answers/Discussion</a:t>
            </a:r>
          </a:p>
        </p:txBody>
      </p:sp>
      <p:sp>
        <p:nvSpPr>
          <p:cNvPr id="3" name="Content Placeholder 2"/>
          <p:cNvSpPr>
            <a:spLocks noGrp="1"/>
          </p:cNvSpPr>
          <p:nvPr>
            <p:ph idx="1"/>
          </p:nvPr>
        </p:nvSpPr>
        <p:spPr>
          <a:xfrm>
            <a:off x="381000" y="762000"/>
            <a:ext cx="11582400" cy="5943600"/>
          </a:xfrm>
        </p:spPr>
        <p:txBody>
          <a:bodyPr>
            <a:normAutofit lnSpcReduction="10000"/>
          </a:bodyPr>
          <a:lstStyle/>
          <a:p>
            <a:r>
              <a:rPr lang="en-US" dirty="0"/>
              <a:t>1 . A study to find out if eating chocolate may affect memory. </a:t>
            </a:r>
          </a:p>
          <a:p>
            <a:pPr>
              <a:buFont typeface="Arial" panose="020B0604020202020204" pitchFamily="34" charset="0"/>
              <a:buChar char="•"/>
            </a:pPr>
            <a:r>
              <a:rPr lang="en-US" b="0" dirty="0"/>
              <a:t>Students carry out memory tasks every day.  Therefore their memorization skills may be higher than average.  This may mean that eating chocolate has less of an effect than on the general population</a:t>
            </a:r>
            <a:endParaRPr lang="en-US" dirty="0"/>
          </a:p>
          <a:p>
            <a:r>
              <a:rPr lang="en-US" dirty="0"/>
              <a:t>2. A study to find out if levels of social media use are linked to levels of depression </a:t>
            </a:r>
          </a:p>
          <a:p>
            <a:pPr>
              <a:buFont typeface="Arial" panose="020B0604020202020204" pitchFamily="34" charset="0"/>
              <a:buChar char="•"/>
            </a:pPr>
            <a:r>
              <a:rPr lang="en-US" b="0" dirty="0"/>
              <a:t>Social media use may have a different goal in students than in an older population.  In addition, depression and its symptoms may be different in younger populations than in older populations. </a:t>
            </a:r>
          </a:p>
          <a:p>
            <a:pPr>
              <a:buFont typeface="Arial" panose="020B0604020202020204" pitchFamily="34" charset="0"/>
              <a:buChar char="•"/>
            </a:pPr>
            <a:r>
              <a:rPr lang="en-US" b="0" dirty="0"/>
              <a:t>It is also probable that the "level" of social media use would on average be higher in younger people than in older people, making comparison between the groups difficult - that is, it may be difficult to find a sizable sample of older people who use social media to the same extent as students.</a:t>
            </a:r>
            <a:endParaRPr lang="en-US" dirty="0"/>
          </a:p>
          <a:p>
            <a:r>
              <a:rPr lang="en-US" dirty="0"/>
              <a:t>3. A study to find out if watching a funny movie changes one’s testosterone levels.</a:t>
            </a:r>
          </a:p>
          <a:p>
            <a:pPr>
              <a:buFont typeface="Arial" panose="020B0604020202020204" pitchFamily="34" charset="0"/>
              <a:buChar char="•"/>
            </a:pPr>
            <a:r>
              <a:rPr lang="en-US" b="0" dirty="0"/>
              <a:t>Testosterone levels decrease with age, so this may be problematic. Also, because </a:t>
            </a:r>
            <a:r>
              <a:rPr lang="en-US" b="0" dirty="0" err="1"/>
              <a:t>humour</a:t>
            </a:r>
            <a:r>
              <a:rPr lang="en-US" b="0" dirty="0"/>
              <a:t> changes with age, it is probable that the same film could not be used for both a student population and an older population, making the generalizability and reliability of the results problematic</a:t>
            </a:r>
            <a:endParaRPr lang="en-US" dirty="0"/>
          </a:p>
          <a:p>
            <a:r>
              <a:rPr lang="en-US" dirty="0"/>
              <a:t>4. A study to find out if childhood trauma has an effect on one’s problem solving skills</a:t>
            </a:r>
          </a:p>
          <a:p>
            <a:pPr>
              <a:buFont typeface="Arial" panose="020B0604020202020204" pitchFamily="34" charset="0"/>
              <a:buChar char="•"/>
            </a:pPr>
            <a:r>
              <a:rPr lang="en-US" b="0" dirty="0"/>
              <a:t>Once again, students have to problem solve on a daily basis, so this may be affected by the practice effect.  In addition, since childhood trauma is more recent for students than it is for older populations, it may have more of an effect. </a:t>
            </a:r>
            <a:endParaRPr lang="en-US" dirty="0"/>
          </a:p>
        </p:txBody>
      </p:sp>
    </p:spTree>
    <p:extLst>
      <p:ext uri="{BB962C8B-B14F-4D97-AF65-F5344CB8AC3E}">
        <p14:creationId xmlns:p14="http://schemas.microsoft.com/office/powerpoint/2010/main" val="42697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latin typeface="Cooper Black" panose="0208090404030B020404" pitchFamily="18" charset="0"/>
              </a:rPr>
              <a:t>Class Activity: </a:t>
            </a:r>
            <a:r>
              <a:rPr lang="en-US" u="sng" dirty="0" err="1">
                <a:latin typeface="Cooper Black" panose="0208090404030B020404" pitchFamily="18" charset="0"/>
              </a:rPr>
              <a:t>M&amp;m</a:t>
            </a:r>
            <a:r>
              <a:rPr lang="en-US" u="sng" dirty="0">
                <a:latin typeface="Cooper Black" panose="0208090404030B020404" pitchFamily="18" charset="0"/>
              </a:rPr>
              <a:t> sampling </a:t>
            </a:r>
          </a:p>
        </p:txBody>
      </p:sp>
      <p:sp>
        <p:nvSpPr>
          <p:cNvPr id="3" name="Content Placeholder 2"/>
          <p:cNvSpPr>
            <a:spLocks noGrp="1"/>
          </p:cNvSpPr>
          <p:nvPr>
            <p:ph idx="1"/>
          </p:nvPr>
        </p:nvSpPr>
        <p:spPr>
          <a:xfrm>
            <a:off x="1752600" y="2362200"/>
            <a:ext cx="8686800" cy="4114800"/>
          </a:xfrm>
        </p:spPr>
        <p:txBody>
          <a:bodyPr>
            <a:noAutofit/>
          </a:bodyPr>
          <a:lstStyle/>
          <a:p>
            <a:pPr marL="285750" indent="-285750">
              <a:buFont typeface="Wingdings" panose="05000000000000000000" pitchFamily="2" charset="2"/>
              <a:buChar char="q"/>
            </a:pPr>
            <a:r>
              <a:rPr lang="en-US" sz="2700" dirty="0"/>
              <a:t>Work together in small groups to use your M&amp;M bag to represent each type of sampling discussed today in class. </a:t>
            </a:r>
          </a:p>
          <a:p>
            <a:pPr marL="285750" indent="-285750">
              <a:buFont typeface="Wingdings" panose="05000000000000000000" pitchFamily="2" charset="2"/>
              <a:buChar char="q"/>
            </a:pPr>
            <a:r>
              <a:rPr lang="en-US" sz="2700" dirty="0"/>
              <a:t>You can complete the activity by drawing your sample or you can do an online submission and take photos that you import into the worksheet (uploaded into google groups and onto my website) </a:t>
            </a:r>
          </a:p>
          <a:p>
            <a:pPr marL="285750" indent="-285750">
              <a:buFont typeface="Wingdings" panose="05000000000000000000" pitchFamily="2" charset="2"/>
              <a:buChar char="q"/>
            </a:pPr>
            <a:r>
              <a:rPr lang="en-US" sz="2700" dirty="0"/>
              <a:t>Each person should turn in their own sheet, even if you work together. Don’t forget the short answer portion on the back of this sheet!  </a:t>
            </a:r>
          </a:p>
        </p:txBody>
      </p:sp>
    </p:spTree>
    <p:extLst>
      <p:ext uri="{BB962C8B-B14F-4D97-AF65-F5344CB8AC3E}">
        <p14:creationId xmlns:p14="http://schemas.microsoft.com/office/powerpoint/2010/main" val="132857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95400" y="323850"/>
            <a:ext cx="9601200" cy="1485900"/>
          </a:xfrm>
        </p:spPr>
        <p:txBody>
          <a:bodyPr rtlCol="0" anchor="t">
            <a:noAutofit/>
          </a:bodyPr>
          <a:lstStyle/>
          <a:p>
            <a:pPr>
              <a:defRPr/>
            </a:pPr>
            <a:r>
              <a:rPr lang="en-US" dirty="0"/>
              <a:t>What Psychologists do</a:t>
            </a:r>
          </a:p>
        </p:txBody>
      </p:sp>
      <p:sp>
        <p:nvSpPr>
          <p:cNvPr id="5123" name="Rectangle 3"/>
          <p:cNvSpPr>
            <a:spLocks noGrp="1" noChangeArrowheads="1"/>
          </p:cNvSpPr>
          <p:nvPr>
            <p:ph idx="1"/>
          </p:nvPr>
        </p:nvSpPr>
        <p:spPr>
          <a:xfrm>
            <a:off x="1981200" y="1066800"/>
            <a:ext cx="8229600" cy="3771900"/>
          </a:xfrm>
        </p:spPr>
        <p:txBody>
          <a:bodyPr rtlCol="0">
            <a:normAutofit/>
          </a:bodyPr>
          <a:lstStyle/>
          <a:p>
            <a:pPr>
              <a:lnSpc>
                <a:spcPct val="90000"/>
              </a:lnSpc>
              <a:spcAft>
                <a:spcPts val="0"/>
              </a:spcAft>
              <a:buNone/>
              <a:defRPr/>
            </a:pPr>
            <a:r>
              <a:rPr lang="en-US" sz="2400" b="1" dirty="0"/>
              <a:t>Pure research</a:t>
            </a:r>
          </a:p>
          <a:p>
            <a:pPr lvl="1">
              <a:lnSpc>
                <a:spcPct val="90000"/>
              </a:lnSpc>
              <a:spcBef>
                <a:spcPts val="0"/>
              </a:spcBef>
              <a:spcAft>
                <a:spcPts val="1200"/>
              </a:spcAft>
              <a:buNone/>
              <a:defRPr/>
            </a:pPr>
            <a:r>
              <a:rPr lang="en-US" dirty="0"/>
              <a:t>no immediate application, research for its own sake</a:t>
            </a:r>
          </a:p>
          <a:p>
            <a:pPr>
              <a:lnSpc>
                <a:spcPct val="90000"/>
              </a:lnSpc>
              <a:spcAft>
                <a:spcPts val="0"/>
              </a:spcAft>
              <a:buNone/>
              <a:defRPr/>
            </a:pPr>
            <a:r>
              <a:rPr lang="en-US" sz="2400" b="1" dirty="0"/>
              <a:t>Applied research</a:t>
            </a:r>
          </a:p>
          <a:p>
            <a:pPr marL="457200" lvl="1" indent="0">
              <a:lnSpc>
                <a:spcPct val="90000"/>
              </a:lnSpc>
              <a:spcBef>
                <a:spcPts val="0"/>
              </a:spcBef>
              <a:spcAft>
                <a:spcPts val="1200"/>
              </a:spcAft>
              <a:buNone/>
              <a:defRPr/>
            </a:pPr>
            <a:r>
              <a:rPr lang="en-US" dirty="0"/>
              <a:t>designed to find solutions to specific personal or social problems</a:t>
            </a:r>
          </a:p>
          <a:p>
            <a:pPr>
              <a:lnSpc>
                <a:spcPct val="90000"/>
              </a:lnSpc>
              <a:spcAft>
                <a:spcPts val="0"/>
              </a:spcAft>
              <a:buNone/>
              <a:defRPr/>
            </a:pPr>
            <a:r>
              <a:rPr lang="en-US" sz="2400" b="1" dirty="0"/>
              <a:t>Practice psychology</a:t>
            </a:r>
          </a:p>
          <a:p>
            <a:pPr marL="457200" lvl="1" indent="0">
              <a:lnSpc>
                <a:spcPct val="90000"/>
              </a:lnSpc>
              <a:spcBef>
                <a:spcPts val="0"/>
              </a:spcBef>
              <a:spcAft>
                <a:spcPts val="1200"/>
              </a:spcAft>
              <a:buNone/>
              <a:defRPr/>
            </a:pPr>
            <a:r>
              <a:rPr lang="en-US" dirty="0"/>
              <a:t>applying psychological knowledge to</a:t>
            </a:r>
            <a:br>
              <a:rPr lang="en-US" dirty="0"/>
            </a:br>
            <a:r>
              <a:rPr lang="en-US" dirty="0"/>
              <a:t>help individuals change their behavior</a:t>
            </a:r>
          </a:p>
          <a:p>
            <a:pPr>
              <a:lnSpc>
                <a:spcPct val="90000"/>
              </a:lnSpc>
              <a:spcAft>
                <a:spcPts val="0"/>
              </a:spcAft>
              <a:buNone/>
              <a:defRPr/>
            </a:pPr>
            <a:r>
              <a:rPr lang="en-US" sz="2400" b="1" dirty="0"/>
              <a:t>Teaching </a:t>
            </a:r>
          </a:p>
          <a:p>
            <a:pPr lvl="1">
              <a:lnSpc>
                <a:spcPct val="90000"/>
              </a:lnSpc>
              <a:spcBef>
                <a:spcPts val="0"/>
              </a:spcBef>
              <a:spcAft>
                <a:spcPts val="1200"/>
              </a:spcAft>
              <a:buNone/>
              <a:defRPr/>
            </a:pPr>
            <a:r>
              <a:rPr lang="en-US" dirty="0"/>
              <a:t>sharing psychological knowledge. </a:t>
            </a:r>
          </a:p>
          <a:p>
            <a:pPr>
              <a:lnSpc>
                <a:spcPct val="90000"/>
              </a:lnSpc>
              <a:spcAft>
                <a:spcPts val="0"/>
              </a:spcAft>
              <a:buFont typeface="Arial" pitchFamily="34" charset="0"/>
              <a:buChar char="•"/>
              <a:defRPr/>
            </a:pPr>
            <a:endParaRPr lang="en-US" sz="1900" dirty="0"/>
          </a:p>
          <a:p>
            <a:pPr>
              <a:lnSpc>
                <a:spcPct val="90000"/>
              </a:lnSpc>
              <a:spcAft>
                <a:spcPts val="0"/>
              </a:spcAft>
              <a:buNone/>
              <a:defRPr/>
            </a:pPr>
            <a:endParaRPr lang="en-US" sz="1900" dirty="0"/>
          </a:p>
          <a:p>
            <a:pPr>
              <a:lnSpc>
                <a:spcPct val="90000"/>
              </a:lnSpc>
              <a:spcAft>
                <a:spcPts val="0"/>
              </a:spcAft>
              <a:buNone/>
              <a:defRPr/>
            </a:pPr>
            <a:endParaRPr lang="en-US" sz="1900" dirty="0"/>
          </a:p>
          <a:p>
            <a:pPr>
              <a:lnSpc>
                <a:spcPct val="90000"/>
              </a:lnSpc>
              <a:spcAft>
                <a:spcPts val="0"/>
              </a:spcAft>
              <a:buNone/>
              <a:defRPr/>
            </a:pPr>
            <a:endParaRPr lang="en-US" sz="1700" dirty="0"/>
          </a:p>
          <a:p>
            <a:pPr>
              <a:lnSpc>
                <a:spcPct val="90000"/>
              </a:lnSpc>
              <a:spcAft>
                <a:spcPts val="0"/>
              </a:spcAft>
              <a:buNone/>
              <a:defRPr/>
            </a:pPr>
            <a:endParaRPr lang="en-US" sz="1700" dirty="0"/>
          </a:p>
          <a:p>
            <a:pPr>
              <a:lnSpc>
                <a:spcPct val="90000"/>
              </a:lnSpc>
              <a:spcAft>
                <a:spcPts val="0"/>
              </a:spcAft>
              <a:buNone/>
              <a:defRPr/>
            </a:pPr>
            <a:endParaRPr lang="en-US" sz="1700" dirty="0"/>
          </a:p>
        </p:txBody>
      </p:sp>
      <p:pic>
        <p:nvPicPr>
          <p:cNvPr id="49154" name="Picture 2" descr="photo">
            <a:hlinkClick r:id="rId2"/>
          </p:cNvPr>
          <p:cNvPicPr>
            <a:picLocks noChangeAspect="1" noChangeArrowheads="1"/>
          </p:cNvPicPr>
          <p:nvPr/>
        </p:nvPicPr>
        <p:blipFill>
          <a:blip r:embed="rId3" cstate="print"/>
          <a:srcRect/>
          <a:stretch>
            <a:fillRect/>
          </a:stretch>
        </p:blipFill>
        <p:spPr bwMode="auto">
          <a:xfrm>
            <a:off x="7696200" y="4249200"/>
            <a:ext cx="1676400" cy="2125981"/>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648185"/>
            <a:ext cx="2514600" cy="1668511"/>
          </a:xfrm>
          <a:prstGeom prst="rect">
            <a:avLst/>
          </a:prstGeom>
          <a:solidFill>
            <a:srgbClr val="000000">
              <a:shade val="95000"/>
            </a:srgbClr>
          </a:solidFill>
          <a:ln w="28575">
            <a:solidFill>
              <a:schemeClr val="tx1"/>
            </a:solidFill>
            <a:miter lim="800000"/>
            <a:headEnd/>
            <a:tailEnd/>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Do Now: Operationalization of Variables Practice </a:t>
            </a:r>
          </a:p>
        </p:txBody>
      </p:sp>
      <p:sp>
        <p:nvSpPr>
          <p:cNvPr id="3" name="Content Placeholder 2"/>
          <p:cNvSpPr>
            <a:spLocks noGrp="1"/>
          </p:cNvSpPr>
          <p:nvPr>
            <p:ph idx="1"/>
          </p:nvPr>
        </p:nvSpPr>
        <p:spPr>
          <a:xfrm>
            <a:off x="685800" y="2362200"/>
            <a:ext cx="11277600" cy="4114800"/>
          </a:xfrm>
        </p:spPr>
        <p:txBody>
          <a:bodyPr>
            <a:noAutofit/>
          </a:bodyPr>
          <a:lstStyle/>
          <a:p>
            <a:r>
              <a:rPr lang="en-US" sz="1700" dirty="0"/>
              <a:t>Operationalizing your variables is one of the most important steps to setting up an experiment.  For each of the studies below, think about what you would want to measure.</a:t>
            </a:r>
          </a:p>
          <a:p>
            <a:pPr>
              <a:buFont typeface="Arial" panose="020B0604020202020204" pitchFamily="34" charset="0"/>
              <a:buChar char="•"/>
            </a:pPr>
            <a:r>
              <a:rPr lang="en-US" sz="1700" b="1" dirty="0"/>
              <a:t>Experiment 1:</a:t>
            </a:r>
            <a:r>
              <a:rPr lang="en-US" sz="1700" dirty="0"/>
              <a:t> </a:t>
            </a:r>
            <a:r>
              <a:rPr lang="en-US" sz="1700" i="1" dirty="0"/>
              <a:t>A study of stress on one's level of aggressive </a:t>
            </a:r>
            <a:r>
              <a:rPr lang="en-US" sz="1700" i="1" dirty="0" err="1"/>
              <a:t>behaviour</a:t>
            </a:r>
            <a:r>
              <a:rPr lang="en-US" sz="1700" i="1" dirty="0"/>
              <a:t>.</a:t>
            </a:r>
          </a:p>
          <a:p>
            <a:pPr lvl="2">
              <a:buFont typeface="Arial" panose="020B0604020202020204" pitchFamily="34" charset="0"/>
              <a:buChar char="•"/>
            </a:pPr>
            <a:r>
              <a:rPr lang="en-US" sz="1700" dirty="0"/>
              <a:t>The independent variable (IV) is _________</a:t>
            </a:r>
          </a:p>
          <a:p>
            <a:pPr lvl="2">
              <a:buFont typeface="Arial" panose="020B0604020202020204" pitchFamily="34" charset="0"/>
              <a:buChar char="•"/>
            </a:pPr>
            <a:r>
              <a:rPr lang="en-US" sz="1700" dirty="0"/>
              <a:t>  How could you change the IV in the different conditions?  (Remember, this must meet ethical standards).</a:t>
            </a:r>
          </a:p>
          <a:p>
            <a:pPr lvl="2">
              <a:buFont typeface="Arial" panose="020B0604020202020204" pitchFamily="34" charset="0"/>
              <a:buChar char="•"/>
            </a:pPr>
            <a:r>
              <a:rPr lang="en-US" sz="1700" dirty="0"/>
              <a:t>The dependent variable (DV) is ____________. What/how would you actually measure this?</a:t>
            </a:r>
          </a:p>
          <a:p>
            <a:r>
              <a:rPr lang="en-US" sz="1700" b="1" dirty="0"/>
              <a:t>Experiment 2:</a:t>
            </a:r>
            <a:r>
              <a:rPr lang="en-US" sz="1700" dirty="0"/>
              <a:t> </a:t>
            </a:r>
            <a:r>
              <a:rPr lang="en-US" sz="1700" i="1" dirty="0"/>
              <a:t>A study on how one's level of self-esteem affects their problem-solving skills.</a:t>
            </a:r>
          </a:p>
          <a:p>
            <a:pPr lvl="2">
              <a:buFont typeface="Arial" panose="020B0604020202020204" pitchFamily="34" charset="0"/>
              <a:buChar char="•"/>
            </a:pPr>
            <a:r>
              <a:rPr lang="en-US" sz="1700" dirty="0"/>
              <a:t>The independent variable (IV) is ______________</a:t>
            </a:r>
          </a:p>
          <a:p>
            <a:pPr lvl="2">
              <a:buFont typeface="Arial" panose="020B0604020202020204" pitchFamily="34" charset="0"/>
              <a:buChar char="•"/>
            </a:pPr>
            <a:r>
              <a:rPr lang="en-US" sz="1700" dirty="0"/>
              <a:t>How could you change the IV in the different conditions? </a:t>
            </a:r>
          </a:p>
          <a:p>
            <a:pPr lvl="2">
              <a:buFont typeface="Arial" panose="020B0604020202020204" pitchFamily="34" charset="0"/>
              <a:buChar char="•"/>
            </a:pPr>
            <a:r>
              <a:rPr lang="en-US" sz="1700" dirty="0"/>
              <a:t>The dependent variable (DV) is ___________. What would you actually measure?</a:t>
            </a:r>
          </a:p>
        </p:txBody>
      </p:sp>
    </p:spTree>
    <p:extLst>
      <p:ext uri="{BB962C8B-B14F-4D97-AF65-F5344CB8AC3E}">
        <p14:creationId xmlns:p14="http://schemas.microsoft.com/office/powerpoint/2010/main" val="2032504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Video Questions: </a:t>
            </a:r>
            <a:r>
              <a:rPr lang="en-US" b="1" u="sng" dirty="0">
                <a:hlinkClick r:id="rId2"/>
              </a:rPr>
              <a:t>Brain Games </a:t>
            </a:r>
            <a:r>
              <a:rPr lang="en-US" b="1" u="sng" dirty="0"/>
              <a:t>Experiment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t>Identify/Discuss the following components of this experiment: </a:t>
            </a:r>
          </a:p>
          <a:p>
            <a:endParaRPr lang="en-US" dirty="0"/>
          </a:p>
          <a:p>
            <a:pPr lvl="1">
              <a:buAutoNum type="arabicPeriod"/>
            </a:pPr>
            <a:r>
              <a:rPr lang="en-US" sz="2200" dirty="0"/>
              <a:t>Hypothesis/Null Hypothesis </a:t>
            </a:r>
          </a:p>
          <a:p>
            <a:pPr lvl="1">
              <a:buAutoNum type="arabicPeriod"/>
            </a:pPr>
            <a:r>
              <a:rPr lang="en-US" sz="2200" dirty="0"/>
              <a:t>Aim </a:t>
            </a:r>
          </a:p>
          <a:p>
            <a:pPr lvl="1">
              <a:buAutoNum type="arabicPeriod"/>
            </a:pPr>
            <a:r>
              <a:rPr lang="en-US" sz="2200" dirty="0"/>
              <a:t>Procedure </a:t>
            </a:r>
          </a:p>
          <a:p>
            <a:pPr lvl="1">
              <a:buAutoNum type="arabicPeriod"/>
            </a:pPr>
            <a:r>
              <a:rPr lang="en-US" sz="2200" dirty="0"/>
              <a:t>Results </a:t>
            </a:r>
          </a:p>
          <a:p>
            <a:pPr lvl="1">
              <a:buAutoNum type="arabicPeriod"/>
            </a:pPr>
            <a:r>
              <a:rPr lang="en-US" sz="2200" dirty="0"/>
              <a:t>Implications </a:t>
            </a:r>
          </a:p>
        </p:txBody>
      </p:sp>
    </p:spTree>
    <p:extLst>
      <p:ext uri="{BB962C8B-B14F-4D97-AF65-F5344CB8AC3E}">
        <p14:creationId xmlns:p14="http://schemas.microsoft.com/office/powerpoint/2010/main" val="35797776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Research Methods: 1.5 </a:t>
            </a:r>
          </a:p>
        </p:txBody>
      </p:sp>
      <p:sp>
        <p:nvSpPr>
          <p:cNvPr id="3" name="Subtitle 2"/>
          <p:cNvSpPr>
            <a:spLocks noGrp="1"/>
          </p:cNvSpPr>
          <p:nvPr>
            <p:ph type="subTitle" idx="1"/>
          </p:nvPr>
        </p:nvSpPr>
        <p:spPr/>
        <p:txBody>
          <a:bodyPr/>
          <a:lstStyle/>
          <a:p>
            <a:r>
              <a:rPr lang="en-US" dirty="0"/>
              <a:t>Psychological Experimental Designs </a:t>
            </a:r>
          </a:p>
        </p:txBody>
      </p:sp>
    </p:spTree>
    <p:extLst>
      <p:ext uri="{BB962C8B-B14F-4D97-AF65-F5344CB8AC3E}">
        <p14:creationId xmlns:p14="http://schemas.microsoft.com/office/powerpoint/2010/main" val="1468514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Laboratory vs Field Experiments </a:t>
            </a:r>
          </a:p>
        </p:txBody>
      </p:sp>
      <p:sp>
        <p:nvSpPr>
          <p:cNvPr id="3" name="Content Placeholder 2"/>
          <p:cNvSpPr>
            <a:spLocks noGrp="1"/>
          </p:cNvSpPr>
          <p:nvPr>
            <p:ph idx="1"/>
          </p:nvPr>
        </p:nvSpPr>
        <p:spPr>
          <a:xfrm>
            <a:off x="228600" y="2084832"/>
            <a:ext cx="6937892" cy="4773168"/>
          </a:xfrm>
        </p:spPr>
        <p:txBody>
          <a:bodyPr>
            <a:normAutofit lnSpcReduction="10000"/>
          </a:bodyPr>
          <a:lstStyle/>
          <a:p>
            <a:pPr marL="285750" indent="-285750">
              <a:buFont typeface="Wingdings" panose="05000000000000000000" pitchFamily="2" charset="2"/>
              <a:buChar char="q"/>
            </a:pPr>
            <a:r>
              <a:rPr lang="en-US" b="1" u="sng" dirty="0"/>
              <a:t>Laboratory Experiments (Controlled Environment) </a:t>
            </a:r>
          </a:p>
          <a:p>
            <a:pPr lvl="2">
              <a:buFont typeface="Arial" panose="020B0604020202020204" pitchFamily="34" charset="0"/>
              <a:buChar char="•"/>
            </a:pPr>
            <a:r>
              <a:rPr lang="en-US" sz="2200" b="1" u="sng" dirty="0"/>
              <a:t>Advantages</a:t>
            </a:r>
            <a:r>
              <a:rPr lang="en-US" sz="2200" dirty="0"/>
              <a:t>: control for </a:t>
            </a:r>
            <a:r>
              <a:rPr lang="en-US" sz="2200" u="sng" dirty="0"/>
              <a:t>extraneous/confounding variable</a:t>
            </a:r>
            <a:r>
              <a:rPr lang="en-US" sz="2200" dirty="0"/>
              <a:t>s that may impact results of the study   </a:t>
            </a:r>
          </a:p>
          <a:p>
            <a:pPr lvl="2">
              <a:buFont typeface="Arial" panose="020B0604020202020204" pitchFamily="34" charset="0"/>
              <a:buChar char="•"/>
            </a:pPr>
            <a:r>
              <a:rPr lang="en-US" sz="2200" b="1" u="sng" dirty="0"/>
              <a:t>Disadvantages</a:t>
            </a:r>
            <a:r>
              <a:rPr lang="en-US" sz="2200" dirty="0"/>
              <a:t>: May not be a valid reflection of real life behavior</a:t>
            </a:r>
          </a:p>
          <a:p>
            <a:pPr lvl="1">
              <a:buFont typeface="Arial" panose="020B0604020202020204" pitchFamily="34" charset="0"/>
              <a:buChar char="•"/>
            </a:pPr>
            <a:endParaRPr lang="en-US" sz="2200" b="1" dirty="0"/>
          </a:p>
          <a:p>
            <a:pPr lvl="1">
              <a:buFont typeface="Wingdings" panose="05000000000000000000" pitchFamily="2" charset="2"/>
              <a:buChar char="q"/>
            </a:pPr>
            <a:r>
              <a:rPr lang="en-US" sz="2200" b="1" u="sng" dirty="0"/>
              <a:t>Field Experiments/Naturalistic Study </a:t>
            </a:r>
            <a:r>
              <a:rPr lang="en-US" sz="2200" b="1" dirty="0"/>
              <a:t>: </a:t>
            </a:r>
            <a:r>
              <a:rPr lang="en-US" sz="2200" dirty="0"/>
              <a:t>Non-controlled environment, natural environment</a:t>
            </a:r>
          </a:p>
          <a:p>
            <a:pPr lvl="2">
              <a:buFont typeface="Arial" panose="020B0604020202020204" pitchFamily="34" charset="0"/>
              <a:buChar char="•"/>
            </a:pPr>
            <a:r>
              <a:rPr lang="en-US" sz="2200" b="1" u="sng" dirty="0"/>
              <a:t>Advantages: </a:t>
            </a:r>
            <a:r>
              <a:rPr lang="en-US" sz="2200" dirty="0"/>
              <a:t>Natural environment more likely valid reflections of real life behavior </a:t>
            </a:r>
          </a:p>
          <a:p>
            <a:pPr lvl="2">
              <a:buFont typeface="Arial" panose="020B0604020202020204" pitchFamily="34" charset="0"/>
              <a:buChar char="•"/>
            </a:pPr>
            <a:r>
              <a:rPr lang="en-US" sz="2200" b="1" u="sng" dirty="0"/>
              <a:t>Disadvantages</a:t>
            </a:r>
            <a:r>
              <a:rPr lang="en-US" sz="2200" dirty="0"/>
              <a:t>: Cannot control for </a:t>
            </a:r>
            <a:r>
              <a:rPr lang="en-US" sz="2200" b="1" u="sng" dirty="0"/>
              <a:t>extraneous/confounding</a:t>
            </a:r>
            <a:r>
              <a:rPr lang="en-US" sz="2200" dirty="0"/>
              <a:t> variables, not easily </a:t>
            </a:r>
            <a:r>
              <a:rPr lang="en-US" sz="2200" dirty="0" err="1"/>
              <a:t>replicatable</a:t>
            </a:r>
            <a:r>
              <a:rPr lang="en-US" sz="2200" dirty="0"/>
              <a:t>  </a:t>
            </a:r>
          </a:p>
          <a:p>
            <a:pPr lvl="2">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6934200" y="1752600"/>
            <a:ext cx="4876800" cy="2743200"/>
          </a:xfrm>
          <a:prstGeom prst="rect">
            <a:avLst/>
          </a:prstGeom>
        </p:spPr>
      </p:pic>
      <p:pic>
        <p:nvPicPr>
          <p:cNvPr id="5" name="Picture 4"/>
          <p:cNvPicPr>
            <a:picLocks noChangeAspect="1"/>
          </p:cNvPicPr>
          <p:nvPr/>
        </p:nvPicPr>
        <p:blipFill>
          <a:blip r:embed="rId3"/>
          <a:stretch>
            <a:fillRect/>
          </a:stretch>
        </p:blipFill>
        <p:spPr>
          <a:xfrm>
            <a:off x="6934200" y="4552950"/>
            <a:ext cx="4876800" cy="2247900"/>
          </a:xfrm>
          <a:prstGeom prst="rect">
            <a:avLst/>
          </a:prstGeom>
        </p:spPr>
      </p:pic>
    </p:spTree>
    <p:extLst>
      <p:ext uri="{BB962C8B-B14F-4D97-AF65-F5344CB8AC3E}">
        <p14:creationId xmlns:p14="http://schemas.microsoft.com/office/powerpoint/2010/main" val="747367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90600"/>
            <a:ext cx="7520940" cy="548640"/>
          </a:xfrm>
        </p:spPr>
        <p:txBody>
          <a:bodyPr>
            <a:normAutofit fontScale="90000"/>
          </a:bodyPr>
          <a:lstStyle/>
          <a:p>
            <a:pPr algn="ctr"/>
            <a:r>
              <a:rPr lang="en-US" b="1" u="sng" dirty="0"/>
              <a:t>Quasi vs Natural experiments </a:t>
            </a:r>
          </a:p>
        </p:txBody>
      </p:sp>
      <p:sp>
        <p:nvSpPr>
          <p:cNvPr id="3" name="Content Placeholder 2"/>
          <p:cNvSpPr>
            <a:spLocks noGrp="1"/>
          </p:cNvSpPr>
          <p:nvPr>
            <p:ph idx="1"/>
          </p:nvPr>
        </p:nvSpPr>
        <p:spPr>
          <a:xfrm>
            <a:off x="152400" y="1752600"/>
            <a:ext cx="8763000" cy="4419600"/>
          </a:xfrm>
        </p:spPr>
        <p:txBody>
          <a:bodyPr>
            <a:noAutofit/>
          </a:bodyPr>
          <a:lstStyle/>
          <a:p>
            <a:pPr>
              <a:buFont typeface="Arial" panose="020B0604020202020204" pitchFamily="34" charset="0"/>
              <a:buChar char="•"/>
            </a:pPr>
            <a:r>
              <a:rPr lang="en-US" dirty="0"/>
              <a:t>In both quasi and natural experiments participants are not randomly allocated to conditions. </a:t>
            </a:r>
          </a:p>
          <a:p>
            <a:pPr>
              <a:buFont typeface="Arial" panose="020B0604020202020204" pitchFamily="34" charset="0"/>
              <a:buChar char="•"/>
            </a:pPr>
            <a:r>
              <a:rPr lang="en-US" b="1" u="sng" dirty="0"/>
              <a:t>Quasi-Experiment</a:t>
            </a:r>
            <a:r>
              <a:rPr lang="en-US" u="sng" dirty="0"/>
              <a:t>: </a:t>
            </a:r>
            <a:r>
              <a:rPr lang="en-US" dirty="0"/>
              <a:t>are employed when the researcher is interested in independent variables that cannot be randomly assigned. Usually this happens when the </a:t>
            </a:r>
            <a:r>
              <a:rPr lang="en-US" u="sng" dirty="0"/>
              <a:t>independent variable </a:t>
            </a:r>
            <a:r>
              <a:rPr lang="en-US" dirty="0"/>
              <a:t>in question is something that is an innate characteristic of the participants involved.</a:t>
            </a:r>
            <a:endParaRPr lang="en-US" u="sng" dirty="0"/>
          </a:p>
          <a:p>
            <a:pPr lvl="1">
              <a:buFont typeface="Arial" panose="020B0604020202020204" pitchFamily="34" charset="0"/>
              <a:buChar char="•"/>
            </a:pPr>
            <a:r>
              <a:rPr lang="en-US" sz="2200" b="1" u="sng" dirty="0"/>
              <a:t>Example: </a:t>
            </a:r>
            <a:r>
              <a:rPr lang="en-US" sz="2200" dirty="0"/>
              <a:t>A researcher has 2 groups attempt to memorize a list of words. One group is made up of people who have been diagnosed with depression and the other group (control) does not have a diagnosis. </a:t>
            </a:r>
          </a:p>
          <a:p>
            <a:pPr lvl="1">
              <a:buFont typeface="Arial" panose="020B0604020202020204" pitchFamily="34" charset="0"/>
              <a:buChar char="•"/>
            </a:pPr>
            <a:r>
              <a:rPr lang="en-US" sz="2200" u="sng" dirty="0"/>
              <a:t>Other things that may be studied in a quasi experiment: Gender, age, culture etc….</a:t>
            </a:r>
          </a:p>
          <a:p>
            <a:pPr>
              <a:buFont typeface="Arial" panose="020B0604020202020204" pitchFamily="34" charset="0"/>
              <a:buChar char="•"/>
            </a:pPr>
            <a:r>
              <a:rPr lang="en-US" b="1" u="sng" dirty="0"/>
              <a:t>Natural Experiment</a:t>
            </a:r>
            <a:r>
              <a:rPr lang="en-US" u="sng" dirty="0"/>
              <a:t>: </a:t>
            </a:r>
            <a:r>
              <a:rPr lang="en-US" dirty="0"/>
              <a:t> Studying in a natural/non-lab environment </a:t>
            </a:r>
            <a:endParaRPr lang="en-US" u="sng" dirty="0"/>
          </a:p>
          <a:p>
            <a:pPr lvl="1">
              <a:buFont typeface="Arial" panose="020B0604020202020204" pitchFamily="34" charset="0"/>
              <a:buChar char="•"/>
            </a:pPr>
            <a:r>
              <a:rPr lang="en-US" sz="2200" b="1" u="sng" dirty="0"/>
              <a:t>Example: </a:t>
            </a:r>
            <a:r>
              <a:rPr lang="en-US" sz="2200" dirty="0"/>
              <a:t>Studying the impact of a non-smoking policy in the Czech Republic (Pre-test/Post-test) </a:t>
            </a:r>
            <a:endParaRPr lang="en-US" sz="2200" u="sng" dirty="0"/>
          </a:p>
        </p:txBody>
      </p:sp>
      <p:pic>
        <p:nvPicPr>
          <p:cNvPr id="4" name="Picture 3"/>
          <p:cNvPicPr>
            <a:picLocks noChangeAspect="1"/>
          </p:cNvPicPr>
          <p:nvPr/>
        </p:nvPicPr>
        <p:blipFill>
          <a:blip r:embed="rId2"/>
          <a:stretch>
            <a:fillRect/>
          </a:stretch>
        </p:blipFill>
        <p:spPr>
          <a:xfrm>
            <a:off x="8610600" y="1539240"/>
            <a:ext cx="3429000" cy="2270760"/>
          </a:xfrm>
          <a:prstGeom prst="rect">
            <a:avLst/>
          </a:prstGeom>
        </p:spPr>
      </p:pic>
      <p:pic>
        <p:nvPicPr>
          <p:cNvPr id="5" name="Picture 4"/>
          <p:cNvPicPr>
            <a:picLocks noChangeAspect="1"/>
          </p:cNvPicPr>
          <p:nvPr/>
        </p:nvPicPr>
        <p:blipFill>
          <a:blip r:embed="rId3"/>
          <a:stretch>
            <a:fillRect/>
          </a:stretch>
        </p:blipFill>
        <p:spPr>
          <a:xfrm>
            <a:off x="8382000" y="4361860"/>
            <a:ext cx="3810000" cy="2133600"/>
          </a:xfrm>
          <a:prstGeom prst="rect">
            <a:avLst/>
          </a:prstGeom>
        </p:spPr>
      </p:pic>
    </p:spTree>
    <p:extLst>
      <p:ext uri="{BB962C8B-B14F-4D97-AF65-F5344CB8AC3E}">
        <p14:creationId xmlns:p14="http://schemas.microsoft.com/office/powerpoint/2010/main" val="1621759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10184"/>
          </a:xfrm>
        </p:spPr>
        <p:txBody>
          <a:bodyPr/>
          <a:lstStyle/>
          <a:p>
            <a:pPr algn="ctr"/>
            <a:r>
              <a:rPr lang="en-US" b="1" u="sng" dirty="0"/>
              <a:t>Correlational Studies</a:t>
            </a:r>
          </a:p>
        </p:txBody>
      </p:sp>
      <p:sp>
        <p:nvSpPr>
          <p:cNvPr id="3" name="Content Placeholder 2"/>
          <p:cNvSpPr>
            <a:spLocks noGrp="1"/>
          </p:cNvSpPr>
          <p:nvPr>
            <p:ph idx="1"/>
          </p:nvPr>
        </p:nvSpPr>
        <p:spPr>
          <a:xfrm>
            <a:off x="838200" y="1524000"/>
            <a:ext cx="7772400" cy="4800600"/>
          </a:xfrm>
        </p:spPr>
        <p:txBody>
          <a:bodyPr>
            <a:noAutofit/>
          </a:bodyPr>
          <a:lstStyle/>
          <a:p>
            <a:pPr>
              <a:buFont typeface="Arial" panose="020B0604020202020204" pitchFamily="34" charset="0"/>
              <a:buChar char="•"/>
            </a:pPr>
            <a:r>
              <a:rPr lang="en-US" b="1" u="sng" dirty="0"/>
              <a:t>Positive Correlation</a:t>
            </a:r>
            <a:r>
              <a:rPr lang="en-US" dirty="0"/>
              <a:t>:  is when both variables are affected in the same way. </a:t>
            </a:r>
          </a:p>
          <a:p>
            <a:pPr lvl="1">
              <a:buFont typeface="Arial" panose="020B0604020202020204" pitchFamily="34" charset="0"/>
              <a:buChar char="•"/>
            </a:pPr>
            <a:r>
              <a:rPr lang="en-US" sz="2200" b="1" u="sng" dirty="0"/>
              <a:t>Example</a:t>
            </a:r>
            <a:r>
              <a:rPr lang="en-US" sz="2200" dirty="0"/>
              <a:t>: the more hours you spend studying, the better you do on exams; or the fewer hours you spend studying, the less well you do on exams.</a:t>
            </a:r>
          </a:p>
          <a:p>
            <a:pPr>
              <a:buFont typeface="Arial" panose="020B0604020202020204" pitchFamily="34" charset="0"/>
              <a:buChar char="•"/>
            </a:pPr>
            <a:r>
              <a:rPr lang="en-US" b="1" u="sng" dirty="0"/>
              <a:t>Negative Correlation</a:t>
            </a:r>
            <a:r>
              <a:rPr lang="en-US" dirty="0"/>
              <a:t>: is when one variable increases, and the </a:t>
            </a:r>
            <a:r>
              <a:rPr lang="en-US" dirty="0" err="1"/>
              <a:t>the</a:t>
            </a:r>
            <a:r>
              <a:rPr lang="en-US" dirty="0"/>
              <a:t> other decreases. </a:t>
            </a:r>
          </a:p>
          <a:p>
            <a:pPr lvl="1">
              <a:buFont typeface="Arial" panose="020B0604020202020204" pitchFamily="34" charset="0"/>
              <a:buChar char="•"/>
            </a:pPr>
            <a:r>
              <a:rPr lang="en-US" sz="2200" b="1" u="sng" dirty="0"/>
              <a:t>Example</a:t>
            </a:r>
            <a:r>
              <a:rPr lang="en-US" sz="2200" dirty="0"/>
              <a:t>: as the number of hours watching television increases, exam scores decrease.</a:t>
            </a:r>
          </a:p>
          <a:p>
            <a:pPr>
              <a:buFont typeface="Arial" panose="020B0604020202020204" pitchFamily="34" charset="0"/>
              <a:buChar char="•"/>
            </a:pPr>
            <a:r>
              <a:rPr lang="en-US" b="1" u="sng" dirty="0"/>
              <a:t>Bidirectional Ambiguity</a:t>
            </a:r>
            <a:r>
              <a:rPr lang="en-US" dirty="0"/>
              <a:t>: When no independent variable is manipulated, no cause-effect relationship can be determined (Example: Survey data) </a:t>
            </a:r>
          </a:p>
          <a:p>
            <a:pPr lvl="1">
              <a:buFont typeface="Arial" panose="020B0604020202020204" pitchFamily="34" charset="0"/>
              <a:buChar char="•"/>
            </a:pPr>
            <a:r>
              <a:rPr lang="en-US" sz="2200" b="1" u="sng" dirty="0"/>
              <a:t>Example</a:t>
            </a:r>
            <a:r>
              <a:rPr lang="en-US" sz="2200" dirty="0"/>
              <a:t>: As a student watches television, they exhibit more aggressive behavior. You cannot be sure if the aggression is directly correlated to the television watching or other variables </a:t>
            </a:r>
          </a:p>
        </p:txBody>
      </p:sp>
      <p:pic>
        <p:nvPicPr>
          <p:cNvPr id="4" name="Picture 3"/>
          <p:cNvPicPr>
            <a:picLocks noChangeAspect="1"/>
          </p:cNvPicPr>
          <p:nvPr/>
        </p:nvPicPr>
        <p:blipFill>
          <a:blip r:embed="rId2"/>
          <a:stretch>
            <a:fillRect/>
          </a:stretch>
        </p:blipFill>
        <p:spPr>
          <a:xfrm>
            <a:off x="8610600" y="1295400"/>
            <a:ext cx="3429000" cy="2743200"/>
          </a:xfrm>
          <a:prstGeom prst="rect">
            <a:avLst/>
          </a:prstGeom>
        </p:spPr>
      </p:pic>
      <p:pic>
        <p:nvPicPr>
          <p:cNvPr id="6" name="Picture 5"/>
          <p:cNvPicPr>
            <a:picLocks noChangeAspect="1"/>
          </p:cNvPicPr>
          <p:nvPr/>
        </p:nvPicPr>
        <p:blipFill>
          <a:blip r:embed="rId3"/>
          <a:stretch>
            <a:fillRect/>
          </a:stretch>
        </p:blipFill>
        <p:spPr>
          <a:xfrm>
            <a:off x="8578403" y="4171212"/>
            <a:ext cx="3461197" cy="2605126"/>
          </a:xfrm>
          <a:prstGeom prst="rect">
            <a:avLst/>
          </a:prstGeom>
        </p:spPr>
      </p:pic>
    </p:spTree>
    <p:extLst>
      <p:ext uri="{BB962C8B-B14F-4D97-AF65-F5344CB8AC3E}">
        <p14:creationId xmlns:p14="http://schemas.microsoft.com/office/powerpoint/2010/main" val="1391466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a:t>Discussion/Practice: Thinking critically about Cause and effect </a:t>
            </a:r>
          </a:p>
        </p:txBody>
      </p:sp>
      <p:sp>
        <p:nvSpPr>
          <p:cNvPr id="3" name="Content Placeholder 2"/>
          <p:cNvSpPr>
            <a:spLocks noGrp="1"/>
          </p:cNvSpPr>
          <p:nvPr>
            <p:ph idx="1"/>
          </p:nvPr>
        </p:nvSpPr>
        <p:spPr>
          <a:xfrm>
            <a:off x="998370" y="2286000"/>
            <a:ext cx="8382000" cy="4267200"/>
          </a:xfrm>
        </p:spPr>
        <p:txBody>
          <a:bodyPr>
            <a:normAutofit/>
          </a:bodyPr>
          <a:lstStyle/>
          <a:p>
            <a:pPr>
              <a:buFont typeface="Arial" panose="020B0604020202020204" pitchFamily="34" charset="0"/>
              <a:buChar char="•"/>
            </a:pPr>
            <a:r>
              <a:rPr lang="en-US" dirty="0"/>
              <a:t>For each of the following news headlines, do you think that the findings are causal or simply correlational in nature? How do you think that the research would have been done?</a:t>
            </a:r>
          </a:p>
          <a:p>
            <a:r>
              <a:rPr lang="en-US" sz="2200" dirty="0"/>
              <a:t>1.  Cell phones disrupt teen sleep.</a:t>
            </a:r>
          </a:p>
          <a:p>
            <a:r>
              <a:rPr lang="en-US" sz="2200" dirty="0"/>
              <a:t>2. Using </a:t>
            </a:r>
            <a:r>
              <a:rPr lang="en-US" sz="2200" i="1" dirty="0"/>
              <a:t>Wash your Hands</a:t>
            </a:r>
            <a:r>
              <a:rPr lang="en-US" sz="2200" dirty="0"/>
              <a:t> signs in public bathrooms 		     increases the number of </a:t>
            </a:r>
            <a:r>
              <a:rPr lang="en-US" sz="2200" dirty="0" err="1"/>
              <a:t>handwashers</a:t>
            </a:r>
            <a:r>
              <a:rPr lang="en-US" dirty="0"/>
              <a:t>, </a:t>
            </a:r>
            <a:endParaRPr lang="en-US" sz="2200" dirty="0"/>
          </a:p>
          <a:p>
            <a:r>
              <a:rPr lang="en-US" sz="2200" dirty="0"/>
              <a:t>3. Men who are distracted by a beautiful woman are more likely to take financial risks.</a:t>
            </a:r>
          </a:p>
          <a:p>
            <a:r>
              <a:rPr lang="en-US" sz="2200" dirty="0"/>
              <a:t>4.  Study suggests attending religious services sharply cuts risk of death</a:t>
            </a:r>
          </a:p>
          <a:p>
            <a:endParaRPr lang="en-US" dirty="0"/>
          </a:p>
        </p:txBody>
      </p:sp>
    </p:spTree>
    <p:extLst>
      <p:ext uri="{BB962C8B-B14F-4D97-AF65-F5344CB8AC3E}">
        <p14:creationId xmlns:p14="http://schemas.microsoft.com/office/powerpoint/2010/main" val="751392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Task/Activity: Designing an experiment </a:t>
            </a:r>
          </a:p>
        </p:txBody>
      </p:sp>
      <p:sp>
        <p:nvSpPr>
          <p:cNvPr id="3" name="Content Placeholder 2"/>
          <p:cNvSpPr>
            <a:spLocks noGrp="1"/>
          </p:cNvSpPr>
          <p:nvPr>
            <p:ph idx="1"/>
          </p:nvPr>
        </p:nvSpPr>
        <p:spPr>
          <a:xfrm>
            <a:off x="685800" y="1905000"/>
            <a:ext cx="11125200" cy="4648200"/>
          </a:xfrm>
        </p:spPr>
        <p:txBody>
          <a:bodyPr>
            <a:normAutofit fontScale="92500" lnSpcReduction="10000"/>
          </a:bodyPr>
          <a:lstStyle/>
          <a:p>
            <a:pPr>
              <a:buFont typeface="Arial" panose="020B0604020202020204" pitchFamily="34" charset="0"/>
              <a:buChar char="•"/>
            </a:pPr>
            <a:r>
              <a:rPr lang="en-US" b="0" dirty="0"/>
              <a:t>This will be a small group project that we will work on today. Your groups will be tasked with designing an experiment to answer a research question (provided by me). </a:t>
            </a:r>
          </a:p>
          <a:p>
            <a:pPr marL="0" indent="0"/>
            <a:r>
              <a:rPr lang="en-US" b="1" i="1" u="sng" dirty="0"/>
              <a:t>Research Question</a:t>
            </a:r>
            <a:r>
              <a:rPr lang="en-US" dirty="0"/>
              <a:t>: Does raising one’s self esteem affect behavior? </a:t>
            </a:r>
          </a:p>
          <a:p>
            <a:pPr>
              <a:buFont typeface="Arial" panose="020B0604020202020204" pitchFamily="34" charset="0"/>
              <a:buChar char="•"/>
            </a:pPr>
            <a:r>
              <a:rPr lang="en-US" b="0" dirty="0"/>
              <a:t>Your group will create a small google slides/</a:t>
            </a:r>
            <a:r>
              <a:rPr lang="en-US" b="0" dirty="0" err="1"/>
              <a:t>powerpoint</a:t>
            </a:r>
            <a:r>
              <a:rPr lang="en-US" b="0" dirty="0"/>
              <a:t> presentation of the experiment that you design. No two groups should have the exact same experimental design. Your presentation should have the following slides/formatting. Be sure to include the names of all students in the group on the title slide. </a:t>
            </a:r>
          </a:p>
          <a:p>
            <a:pPr lvl="1">
              <a:buFont typeface="Arial" panose="020B0604020202020204" pitchFamily="34" charset="0"/>
              <a:buChar char="•"/>
            </a:pPr>
            <a:r>
              <a:rPr lang="en-US" b="0" dirty="0"/>
              <a:t>Slide 1: </a:t>
            </a:r>
            <a:r>
              <a:rPr lang="en-US" b="0" i="1" dirty="0"/>
              <a:t>An operationalized research question</a:t>
            </a:r>
          </a:p>
          <a:p>
            <a:pPr lvl="1">
              <a:buFont typeface="Arial" panose="020B0604020202020204" pitchFamily="34" charset="0"/>
              <a:buChar char="•"/>
            </a:pPr>
            <a:r>
              <a:rPr lang="en-US" b="0" dirty="0"/>
              <a:t>Slide 2: </a:t>
            </a:r>
            <a:r>
              <a:rPr lang="en-US" b="0" i="1" dirty="0"/>
              <a:t>Statement of a null and research hypothesis </a:t>
            </a:r>
          </a:p>
          <a:p>
            <a:pPr lvl="1">
              <a:buFont typeface="Arial" panose="020B0604020202020204" pitchFamily="34" charset="0"/>
              <a:buChar char="•"/>
            </a:pPr>
            <a:r>
              <a:rPr lang="en-US" b="0" dirty="0"/>
              <a:t>Slide 3: </a:t>
            </a:r>
            <a:r>
              <a:rPr lang="en-US" b="0" i="1" dirty="0"/>
              <a:t>Operationalization of the independent variable </a:t>
            </a:r>
          </a:p>
          <a:p>
            <a:pPr lvl="1">
              <a:buFont typeface="Arial" panose="020B0604020202020204" pitchFamily="34" charset="0"/>
              <a:buChar char="•"/>
            </a:pPr>
            <a:r>
              <a:rPr lang="en-US" b="0" dirty="0"/>
              <a:t>Slide 4: </a:t>
            </a:r>
            <a:r>
              <a:rPr lang="en-US" b="0" i="1" dirty="0"/>
              <a:t>Operationalization of the dependent variable</a:t>
            </a:r>
          </a:p>
          <a:p>
            <a:pPr lvl="1">
              <a:buFont typeface="Arial" panose="020B0604020202020204" pitchFamily="34" charset="0"/>
              <a:buChar char="•"/>
            </a:pPr>
            <a:r>
              <a:rPr lang="en-US" b="0" dirty="0"/>
              <a:t>Slide 5: </a:t>
            </a:r>
            <a:r>
              <a:rPr lang="en-US" b="0" i="1" dirty="0"/>
              <a:t>A description of the procedure </a:t>
            </a:r>
            <a:endParaRPr lang="en-US" i="1" dirty="0"/>
          </a:p>
          <a:p>
            <a:pPr marL="0" lvl="1" indent="0">
              <a:buNone/>
            </a:pPr>
            <a:endParaRPr lang="en-US" b="0" dirty="0"/>
          </a:p>
          <a:p>
            <a:pPr marL="0" lvl="1" indent="0">
              <a:buNone/>
            </a:pPr>
            <a:r>
              <a:rPr lang="en-US" b="0" dirty="0"/>
              <a:t>You should submit this presentation to a google drive folder provided to you. </a:t>
            </a:r>
            <a:r>
              <a:rPr lang="en-US" dirty="0"/>
              <a:t>We will analyze your experimental designs next class period</a:t>
            </a:r>
            <a:endParaRPr lang="en-US" b="0" dirty="0"/>
          </a:p>
        </p:txBody>
      </p:sp>
    </p:spTree>
    <p:extLst>
      <p:ext uri="{BB962C8B-B14F-4D97-AF65-F5344CB8AC3E}">
        <p14:creationId xmlns:p14="http://schemas.microsoft.com/office/powerpoint/2010/main" val="4258390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Homework </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q"/>
            </a:pPr>
            <a:r>
              <a:rPr lang="en-US" dirty="0"/>
              <a:t>Finish and submit Google Slides Presentation (Must be complete BEFORE class)</a:t>
            </a:r>
          </a:p>
          <a:p>
            <a:pPr>
              <a:buFont typeface="Wingdings" panose="05000000000000000000" pitchFamily="2" charset="2"/>
              <a:buChar char="q"/>
            </a:pPr>
            <a:r>
              <a:rPr lang="en-US" dirty="0"/>
              <a:t>Quiz: Oxford 1.3 and 1.4 Thursday </a:t>
            </a:r>
          </a:p>
          <a:p>
            <a:r>
              <a:rPr lang="en-US" b="1" u="sng" dirty="0"/>
              <a:t>Debriefing your Data: (Due Tuesday) </a:t>
            </a:r>
          </a:p>
          <a:p>
            <a:r>
              <a:rPr lang="en-US" dirty="0"/>
              <a:t>1. Complete the </a:t>
            </a:r>
            <a:r>
              <a:rPr lang="en-US" dirty="0" err="1"/>
              <a:t>Tannen</a:t>
            </a:r>
            <a:r>
              <a:rPr lang="en-US" dirty="0"/>
              <a:t> Observational Grid (if you have not already) </a:t>
            </a:r>
          </a:p>
          <a:p>
            <a:r>
              <a:rPr lang="en-US" dirty="0"/>
              <a:t>2. Write up (type) a debrief of your observational data. A debrief should answer the following questions: </a:t>
            </a:r>
          </a:p>
          <a:p>
            <a:pPr lvl="1"/>
            <a:r>
              <a:rPr lang="en-US" dirty="0"/>
              <a:t>1) How confident were you of the ratings that you gave? What problems did you have filling in your grid? (Where might you have made errors in your data collection?) </a:t>
            </a:r>
          </a:p>
          <a:p>
            <a:pPr lvl="1"/>
            <a:r>
              <a:rPr lang="en-US" dirty="0"/>
              <a:t>2) Do you feel the participants in your group supported Deborah </a:t>
            </a:r>
            <a:r>
              <a:rPr lang="en-US" dirty="0" err="1"/>
              <a:t>Tannen’s</a:t>
            </a:r>
            <a:r>
              <a:rPr lang="en-US" dirty="0"/>
              <a:t> original findings? Why do you think that this is true? </a:t>
            </a:r>
          </a:p>
          <a:p>
            <a:pPr lvl="1"/>
            <a:r>
              <a:rPr lang="en-US" dirty="0"/>
              <a:t>3) If you were going to replicate this study, what would you do differently? </a:t>
            </a:r>
          </a:p>
          <a:p>
            <a:pPr lvl="1"/>
            <a:r>
              <a:rPr lang="en-US" dirty="0"/>
              <a:t>4) How easy was it to be a “participant” in the study? What problems do you think may have occurred? What are the benefits? </a:t>
            </a:r>
          </a:p>
          <a:p>
            <a:endParaRPr lang="en-US" dirty="0"/>
          </a:p>
          <a:p>
            <a:endParaRPr lang="en-US" dirty="0"/>
          </a:p>
        </p:txBody>
      </p:sp>
    </p:spTree>
    <p:extLst>
      <p:ext uri="{BB962C8B-B14F-4D97-AF65-F5344CB8AC3E}">
        <p14:creationId xmlns:p14="http://schemas.microsoft.com/office/powerpoint/2010/main" val="3340255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Do Now: Experimental Design Feedback</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Open the folder of Presentations (on your phone, a computer or borrow a tablet from me to do this) and review each presentation. </a:t>
            </a:r>
          </a:p>
          <a:p>
            <a:pPr marL="285750" indent="-285750">
              <a:buFont typeface="Arial" panose="020B0604020202020204" pitchFamily="34" charset="0"/>
              <a:buChar char="•"/>
            </a:pPr>
            <a:r>
              <a:rPr lang="en-US" dirty="0"/>
              <a:t>1) Read each research proposal to yourself </a:t>
            </a:r>
          </a:p>
          <a:p>
            <a:pPr marL="285750" indent="-285750">
              <a:buFont typeface="Arial" panose="020B0604020202020204" pitchFamily="34" charset="0"/>
              <a:buChar char="•"/>
            </a:pPr>
            <a:r>
              <a:rPr lang="en-US" dirty="0"/>
              <a:t>2) If you have any questions/concerns about a proposal, discuss with the authors and allow them to make changes. </a:t>
            </a:r>
          </a:p>
          <a:p>
            <a:pPr marL="285750" indent="-285750">
              <a:buFont typeface="Arial" panose="020B0604020202020204" pitchFamily="34" charset="0"/>
              <a:buChar char="•"/>
            </a:pPr>
            <a:r>
              <a:rPr lang="en-US" dirty="0"/>
              <a:t>3) After everyone has read the studies, you will have the opportunity to ask 3 questions per group for clarification. </a:t>
            </a:r>
          </a:p>
          <a:p>
            <a:pPr marL="0" indent="0">
              <a:buNone/>
            </a:pPr>
            <a:endParaRPr lang="en-US" dirty="0"/>
          </a:p>
        </p:txBody>
      </p:sp>
    </p:spTree>
    <p:extLst>
      <p:ext uri="{BB962C8B-B14F-4D97-AF65-F5344CB8AC3E}">
        <p14:creationId xmlns:p14="http://schemas.microsoft.com/office/powerpoint/2010/main" val="1098585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rtlCol="0" anchor="t">
            <a:noAutofit/>
          </a:bodyPr>
          <a:lstStyle/>
          <a:p>
            <a:pPr>
              <a:defRPr/>
            </a:pPr>
            <a:r>
              <a:rPr lang="en-US" dirty="0"/>
              <a:t>Fields of Psychology</a:t>
            </a:r>
          </a:p>
        </p:txBody>
      </p:sp>
      <p:pic>
        <p:nvPicPr>
          <p:cNvPr id="48130" name="Picture 2" descr="http://www.apa.org/Images/new-doctorates_tcm7-98639.gif"/>
          <p:cNvPicPr>
            <a:picLocks noChangeAspect="1" noChangeArrowheads="1"/>
          </p:cNvPicPr>
          <p:nvPr/>
        </p:nvPicPr>
        <p:blipFill>
          <a:blip r:embed="rId2" cstate="print"/>
          <a:srcRect/>
          <a:stretch>
            <a:fillRect/>
          </a:stretch>
        </p:blipFill>
        <p:spPr bwMode="auto">
          <a:xfrm>
            <a:off x="3810000" y="1752600"/>
            <a:ext cx="4495800" cy="3263082"/>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
        <p:nvSpPr>
          <p:cNvPr id="5" name="TextBox 4"/>
          <p:cNvSpPr txBox="1"/>
          <p:nvPr/>
        </p:nvSpPr>
        <p:spPr>
          <a:xfrm>
            <a:off x="3200400" y="5562600"/>
            <a:ext cx="5715000" cy="553998"/>
          </a:xfrm>
          <a:prstGeom prst="rect">
            <a:avLst/>
          </a:prstGeom>
          <a:noFill/>
        </p:spPr>
        <p:txBody>
          <a:bodyPr wrap="square" rtlCol="0">
            <a:spAutoFit/>
          </a:bodyPr>
          <a:lstStyle/>
          <a:p>
            <a:pPr algn="ctr"/>
            <a:r>
              <a:rPr lang="en-US" sz="3000" b="1" dirty="0">
                <a:solidFill>
                  <a:srgbClr val="435422"/>
                </a:solidFill>
                <a:latin typeface="Tempus Sans ITC" pitchFamily="82" charset="0"/>
              </a:rPr>
              <a:t>What do you want to be?</a:t>
            </a:r>
          </a:p>
        </p:txBody>
      </p:sp>
    </p:spTree>
    <p:extLst>
      <p:ext uri="{BB962C8B-B14F-4D97-AF65-F5344CB8AC3E}">
        <p14:creationId xmlns:p14="http://schemas.microsoft.com/office/powerpoint/2010/main" val="9314964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Video Questions: Priming Experiments </a:t>
            </a:r>
          </a:p>
        </p:txBody>
      </p:sp>
      <p:sp>
        <p:nvSpPr>
          <p:cNvPr id="3" name="Content Placeholder 2"/>
          <p:cNvSpPr>
            <a:spLocks noGrp="1"/>
          </p:cNvSpPr>
          <p:nvPr>
            <p:ph idx="1"/>
          </p:nvPr>
        </p:nvSpPr>
        <p:spPr/>
        <p:txBody>
          <a:bodyPr/>
          <a:lstStyle/>
          <a:p>
            <a:r>
              <a:rPr lang="en-US" u="sng" dirty="0"/>
              <a:t>Priming: </a:t>
            </a:r>
            <a:r>
              <a:rPr lang="en-US" dirty="0"/>
              <a:t> Activating particular representations or associations in memory just before carrying out an action or task</a:t>
            </a:r>
          </a:p>
          <a:p>
            <a:pPr>
              <a:buFont typeface="Arial" panose="020B0604020202020204" pitchFamily="34" charset="0"/>
              <a:buChar char="•"/>
            </a:pPr>
            <a:r>
              <a:rPr lang="en-US" dirty="0"/>
              <a:t>Research has shown that we can be primed by the look of the food on our plate: when the food is served in a way that is more artistic, people tend to enjoy the food more than if the same ingredients are just dumped on the plate.</a:t>
            </a:r>
          </a:p>
          <a:p>
            <a:pPr>
              <a:buFont typeface="Arial" panose="020B0604020202020204" pitchFamily="34" charset="0"/>
              <a:buChar char="•"/>
            </a:pPr>
            <a:r>
              <a:rPr lang="en-US" dirty="0"/>
              <a:t>As you watch the video clip, discuss the following question after each study: </a:t>
            </a:r>
            <a:r>
              <a:rPr lang="en-US" i="1" dirty="0"/>
              <a:t>How valid do you think that the results of this study are? What are the limitations of the study? </a:t>
            </a:r>
          </a:p>
          <a:p>
            <a:endParaRPr lang="en-US" u="sng" dirty="0"/>
          </a:p>
        </p:txBody>
      </p:sp>
    </p:spTree>
    <p:extLst>
      <p:ext uri="{BB962C8B-B14F-4D97-AF65-F5344CB8AC3E}">
        <p14:creationId xmlns:p14="http://schemas.microsoft.com/office/powerpoint/2010/main" val="6301428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1.6</a:t>
            </a:r>
          </a:p>
        </p:txBody>
      </p:sp>
      <p:sp>
        <p:nvSpPr>
          <p:cNvPr id="3" name="Text Placeholder 2"/>
          <p:cNvSpPr>
            <a:spLocks noGrp="1"/>
          </p:cNvSpPr>
          <p:nvPr>
            <p:ph type="body" idx="1"/>
          </p:nvPr>
        </p:nvSpPr>
        <p:spPr/>
        <p:txBody>
          <a:bodyPr>
            <a:normAutofit/>
          </a:bodyPr>
          <a:lstStyle/>
          <a:p>
            <a:r>
              <a:rPr lang="en-US" dirty="0"/>
              <a:t>Evaluating Strengths and limitations of studies </a:t>
            </a:r>
          </a:p>
        </p:txBody>
      </p:sp>
    </p:spTree>
    <p:extLst>
      <p:ext uri="{BB962C8B-B14F-4D97-AF65-F5344CB8AC3E}">
        <p14:creationId xmlns:p14="http://schemas.microsoft.com/office/powerpoint/2010/main" val="2426313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Evaluating experiments and demand Characteristics </a:t>
            </a:r>
          </a:p>
        </p:txBody>
      </p:sp>
      <p:sp>
        <p:nvSpPr>
          <p:cNvPr id="3" name="Content Placeholder 2"/>
          <p:cNvSpPr>
            <a:spLocks noGrp="1"/>
          </p:cNvSpPr>
          <p:nvPr>
            <p:ph idx="1"/>
          </p:nvPr>
        </p:nvSpPr>
        <p:spPr>
          <a:xfrm>
            <a:off x="26831" y="1981200"/>
            <a:ext cx="7059769" cy="4876800"/>
          </a:xfrm>
        </p:spPr>
        <p:txBody>
          <a:bodyPr>
            <a:normAutofit lnSpcReduction="10000"/>
          </a:bodyPr>
          <a:lstStyle/>
          <a:p>
            <a:pPr>
              <a:buFont typeface="Arial" panose="020B0604020202020204" pitchFamily="34" charset="0"/>
              <a:buChar char="•"/>
            </a:pPr>
            <a:r>
              <a:rPr lang="en-US" sz="1800" dirty="0"/>
              <a:t>In an experiment, the aim of the researchers is to control as many variables as possible (and avoid extraneous/confounding variables) </a:t>
            </a:r>
          </a:p>
          <a:p>
            <a:pPr lvl="1">
              <a:buFont typeface="Arial" panose="020B0604020202020204" pitchFamily="34" charset="0"/>
              <a:buChar char="•"/>
            </a:pPr>
            <a:r>
              <a:rPr lang="en-US" sz="1800" b="1" u="sng" dirty="0"/>
              <a:t>Demand Characteristics</a:t>
            </a:r>
            <a:r>
              <a:rPr lang="en-US" sz="1800" dirty="0"/>
              <a:t>: occur when participants act differently because they know they are in a study </a:t>
            </a:r>
          </a:p>
          <a:p>
            <a:pPr>
              <a:buFont typeface="Arial" panose="020B0604020202020204" pitchFamily="34" charset="0"/>
              <a:buChar char="•"/>
            </a:pPr>
            <a:r>
              <a:rPr lang="en-US" sz="1800" u="sng" dirty="0"/>
              <a:t>Examples of Demand Characteristics:  </a:t>
            </a:r>
          </a:p>
          <a:p>
            <a:pPr lvl="2">
              <a:buFont typeface="Arial" panose="020B0604020202020204" pitchFamily="34" charset="0"/>
              <a:buChar char="•"/>
            </a:pPr>
            <a:r>
              <a:rPr lang="en-US" sz="1800" b="1" u="sng" dirty="0"/>
              <a:t>Expectancy Effect </a:t>
            </a:r>
            <a:r>
              <a:rPr lang="en-US" sz="1800" dirty="0"/>
              <a:t>: the participant attempts to discern the experimenter's hypotheses with the goal of "helping" the researcher.  This may result in acting in a certain way or giving the "right answer."</a:t>
            </a:r>
          </a:p>
          <a:p>
            <a:pPr lvl="2">
              <a:buFont typeface="Arial" panose="020B0604020202020204" pitchFamily="34" charset="0"/>
              <a:buChar char="•"/>
            </a:pPr>
            <a:r>
              <a:rPr lang="en-US" sz="1800" dirty="0"/>
              <a:t>“</a:t>
            </a:r>
            <a:r>
              <a:rPr lang="en-US" sz="1800" b="1" u="sng" dirty="0"/>
              <a:t>Screw-You” Effect</a:t>
            </a:r>
            <a:r>
              <a:rPr lang="en-US" sz="1800" dirty="0"/>
              <a:t>: the participant attempts to discern the experimenter's hypotheses, but only in order to destroy the credibility of the stud</a:t>
            </a:r>
          </a:p>
          <a:p>
            <a:pPr lvl="2">
              <a:buFont typeface="Arial" panose="020B0604020202020204" pitchFamily="34" charset="0"/>
              <a:buChar char="•"/>
            </a:pPr>
            <a:r>
              <a:rPr lang="en-US" sz="1800" b="1" u="sng" dirty="0"/>
              <a:t>Social Desirability Effect</a:t>
            </a:r>
            <a:r>
              <a:rPr lang="en-US" sz="1800" dirty="0"/>
              <a:t>: This is when the participant answers in a way that makes him/her look good to the researcher.  This is done to avoid embarrassment or judgement.</a:t>
            </a:r>
            <a:br>
              <a:rPr lang="en-US" sz="1800" dirty="0"/>
            </a:br>
            <a:r>
              <a:rPr lang="en-US" sz="1800" dirty="0"/>
              <a:t> </a:t>
            </a:r>
          </a:p>
        </p:txBody>
      </p:sp>
      <p:pic>
        <p:nvPicPr>
          <p:cNvPr id="4" name="Picture 3"/>
          <p:cNvPicPr>
            <a:picLocks noChangeAspect="1"/>
          </p:cNvPicPr>
          <p:nvPr/>
        </p:nvPicPr>
        <p:blipFill>
          <a:blip r:embed="rId2"/>
          <a:stretch>
            <a:fillRect/>
          </a:stretch>
        </p:blipFill>
        <p:spPr>
          <a:xfrm>
            <a:off x="7086600" y="2084832"/>
            <a:ext cx="4986764" cy="4468368"/>
          </a:xfrm>
          <a:prstGeom prst="rect">
            <a:avLst/>
          </a:prstGeom>
        </p:spPr>
      </p:pic>
    </p:spTree>
    <p:extLst>
      <p:ext uri="{BB962C8B-B14F-4D97-AF65-F5344CB8AC3E}">
        <p14:creationId xmlns:p14="http://schemas.microsoft.com/office/powerpoint/2010/main" val="606338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Researcher Bias and Participant Variability</a:t>
            </a:r>
          </a:p>
        </p:txBody>
      </p:sp>
      <p:sp>
        <p:nvSpPr>
          <p:cNvPr id="3" name="Content Placeholder 2"/>
          <p:cNvSpPr>
            <a:spLocks noGrp="1"/>
          </p:cNvSpPr>
          <p:nvPr>
            <p:ph idx="1"/>
          </p:nvPr>
        </p:nvSpPr>
        <p:spPr>
          <a:xfrm>
            <a:off x="381000" y="1752600"/>
            <a:ext cx="7086600" cy="4953000"/>
          </a:xfrm>
        </p:spPr>
        <p:txBody>
          <a:bodyPr>
            <a:normAutofit fontScale="40000" lnSpcReduction="20000"/>
          </a:bodyPr>
          <a:lstStyle/>
          <a:p>
            <a:pPr>
              <a:buFont typeface="Arial" panose="020B0604020202020204" pitchFamily="34" charset="0"/>
              <a:buChar char="•"/>
            </a:pPr>
            <a:r>
              <a:rPr lang="en-US" sz="4400" b="1" u="sng" dirty="0"/>
              <a:t>Researcher bias</a:t>
            </a:r>
            <a:r>
              <a:rPr lang="en-US" sz="4400" dirty="0"/>
              <a:t>:  is when the experimenter sees what he or she is looking for. In other words, the expectations of the researcher consciously or unconsciously affect the findings of the study. </a:t>
            </a:r>
          </a:p>
          <a:p>
            <a:pPr lvl="3">
              <a:buFont typeface="Arial" panose="020B0604020202020204" pitchFamily="34" charset="0"/>
              <a:buChar char="•"/>
            </a:pPr>
            <a:r>
              <a:rPr lang="en-US" sz="4400" dirty="0"/>
              <a:t>Using a </a:t>
            </a:r>
            <a:r>
              <a:rPr lang="en-US" sz="4400" b="1" u="sng" dirty="0"/>
              <a:t>double-blind control</a:t>
            </a:r>
            <a:r>
              <a:rPr lang="en-US" sz="4400" dirty="0"/>
              <a:t> can help to avoid this. In this design, not only do the participants not know whether they are in the experimental or control group, but the person carrying out the experiment does not know the aim of the study, nor which group is the treatment and which one the control group.</a:t>
            </a:r>
          </a:p>
          <a:p>
            <a:pPr>
              <a:buFont typeface="Arial" panose="020B0604020202020204" pitchFamily="34" charset="0"/>
              <a:buChar char="•"/>
            </a:pPr>
            <a:r>
              <a:rPr lang="en-US" sz="4400" b="1" u="sng" dirty="0"/>
              <a:t>Participant variability</a:t>
            </a:r>
            <a:r>
              <a:rPr lang="en-US" sz="4400" dirty="0"/>
              <a:t> is a limitation of a study when characteristics of the sample affect the dependent variable. </a:t>
            </a:r>
          </a:p>
          <a:p>
            <a:pPr lvl="3">
              <a:buFont typeface="Arial" panose="020B0604020202020204" pitchFamily="34" charset="0"/>
              <a:buChar char="•"/>
            </a:pPr>
            <a:r>
              <a:rPr lang="en-US" sz="4400" dirty="0"/>
              <a:t>This can be controlled for by selecting a </a:t>
            </a:r>
            <a:r>
              <a:rPr lang="en-US" sz="4400" b="1" u="sng" dirty="0"/>
              <a:t>random sample </a:t>
            </a:r>
            <a:r>
              <a:rPr lang="en-US" sz="4400" dirty="0"/>
              <a:t>and randomly allocating the participants to the treatment and control groups.</a:t>
            </a:r>
          </a:p>
          <a:p>
            <a:pPr lvl="1"/>
            <a:r>
              <a:rPr lang="en-US" sz="4400" dirty="0"/>
              <a:t>One other consideration is </a:t>
            </a:r>
            <a:r>
              <a:rPr lang="en-US" sz="4400" b="1" u="sng" dirty="0"/>
              <a:t>artificiality. </a:t>
            </a:r>
            <a:r>
              <a:rPr lang="en-US" sz="4400" dirty="0"/>
              <a:t>This is when the situation created is so unlikely to occur that one has to wonder if there is any validity in the findings.</a:t>
            </a:r>
          </a:p>
          <a:p>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7613818" y="1752600"/>
            <a:ext cx="3810000" cy="4191000"/>
          </a:xfrm>
          <a:prstGeom prst="rect">
            <a:avLst/>
          </a:prstGeom>
        </p:spPr>
      </p:pic>
    </p:spTree>
    <p:extLst>
      <p:ext uri="{BB962C8B-B14F-4D97-AF65-F5344CB8AC3E}">
        <p14:creationId xmlns:p14="http://schemas.microsoft.com/office/powerpoint/2010/main" val="159409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Order effects</a:t>
            </a:r>
          </a:p>
        </p:txBody>
      </p:sp>
      <p:sp>
        <p:nvSpPr>
          <p:cNvPr id="3" name="Content Placeholder 2"/>
          <p:cNvSpPr>
            <a:spLocks noGrp="1"/>
          </p:cNvSpPr>
          <p:nvPr>
            <p:ph idx="1"/>
          </p:nvPr>
        </p:nvSpPr>
        <p:spPr>
          <a:xfrm>
            <a:off x="272055" y="1828800"/>
            <a:ext cx="7239000" cy="5029200"/>
          </a:xfrm>
        </p:spPr>
        <p:txBody>
          <a:bodyPr>
            <a:normAutofit fontScale="62500" lnSpcReduction="20000"/>
          </a:bodyPr>
          <a:lstStyle/>
          <a:p>
            <a:pPr>
              <a:buFont typeface="Arial" panose="020B0604020202020204" pitchFamily="34" charset="0"/>
              <a:buChar char="•"/>
            </a:pPr>
            <a:r>
              <a:rPr lang="en-US" sz="2900" b="1" u="sng" dirty="0"/>
              <a:t>Order effects</a:t>
            </a:r>
            <a:r>
              <a:rPr lang="en-US" sz="2900" dirty="0"/>
              <a:t>: </a:t>
            </a:r>
            <a:r>
              <a:rPr lang="en-US" sz="2900" i="1" dirty="0"/>
              <a:t>differences in research participants' responses that result from the order (e.g., first, second, third) in which the experimental materials are presented to them</a:t>
            </a:r>
          </a:p>
          <a:p>
            <a:pPr marL="0" lvl="1" indent="0">
              <a:buNone/>
            </a:pPr>
            <a:r>
              <a:rPr lang="en-US" sz="2900" b="1" u="sng" dirty="0"/>
              <a:t>Examples of Order Effects</a:t>
            </a:r>
            <a:r>
              <a:rPr lang="en-US" sz="2900" i="1" dirty="0"/>
              <a:t>: </a:t>
            </a:r>
          </a:p>
          <a:p>
            <a:pPr marL="116586" lvl="1" indent="-285750">
              <a:buFont typeface="Arial" panose="020B0604020202020204" pitchFamily="34" charset="0"/>
              <a:buChar char="•"/>
            </a:pPr>
            <a:r>
              <a:rPr lang="en-US" sz="2900" b="1" i="1" u="sng" dirty="0"/>
              <a:t>Fatigue Effect: </a:t>
            </a:r>
            <a:r>
              <a:rPr lang="en-US" sz="2900" i="1" dirty="0"/>
              <a:t>Often </a:t>
            </a:r>
            <a:r>
              <a:rPr lang="en-US" sz="2900" dirty="0"/>
              <a:t>when asked to take part in several conditions of the same experiment, participants may get tired or they may get bored. In either case, they may lose motivation to try their best or their concentration may be impaired, influencing the results.</a:t>
            </a:r>
          </a:p>
          <a:p>
            <a:pPr marL="116586" lvl="1" indent="-285750">
              <a:buFont typeface="Arial" panose="020B0604020202020204" pitchFamily="34" charset="0"/>
              <a:buChar char="•"/>
            </a:pPr>
            <a:r>
              <a:rPr lang="en-US" sz="2900" b="1" u="sng" dirty="0"/>
              <a:t>Interference Effect</a:t>
            </a:r>
            <a:r>
              <a:rPr lang="en-US" sz="2900" i="1" dirty="0"/>
              <a:t>:  </a:t>
            </a:r>
            <a:r>
              <a:rPr lang="en-US" sz="2900" dirty="0"/>
              <a:t>When a participant has taken part in one condition affects their ability to take part in the next condition. </a:t>
            </a:r>
          </a:p>
          <a:p>
            <a:pPr marL="573786" lvl="3" indent="-285750">
              <a:buFont typeface="Arial" panose="020B0604020202020204" pitchFamily="34" charset="0"/>
              <a:buChar char="•"/>
            </a:pPr>
            <a:r>
              <a:rPr lang="en-US" sz="2900" b="1" u="sng" dirty="0"/>
              <a:t>Example: </a:t>
            </a:r>
            <a:r>
              <a:rPr lang="en-US" sz="2900" dirty="0"/>
              <a:t>in an experiment you are asked to memorize a list of twenty words in silence. Now, with music playing, you are asked to memorize a different list of words.  The participant may find that some of the words on the list may be the same as those on the first list.</a:t>
            </a:r>
            <a:endParaRPr lang="en-US" sz="2900" i="1" dirty="0"/>
          </a:p>
          <a:p>
            <a:pPr marL="116586" lvl="1" indent="-285750">
              <a:buFont typeface="Arial" panose="020B0604020202020204" pitchFamily="34" charset="0"/>
              <a:buChar char="•"/>
            </a:pPr>
            <a:r>
              <a:rPr lang="en-US" sz="2900" b="1" i="1" u="sng" dirty="0"/>
              <a:t>Practice Effect:  </a:t>
            </a:r>
            <a:r>
              <a:rPr lang="en-US" sz="2900" dirty="0"/>
              <a:t>When a participant is asked to complete a task repeatedly, we may see that they improve on the task simply because of extended practice </a:t>
            </a:r>
          </a:p>
          <a:p>
            <a:pPr marL="116586" lvl="1" indent="-285750">
              <a:buFont typeface="Arial" panose="020B0604020202020204" pitchFamily="34" charset="0"/>
              <a:buChar char="•"/>
            </a:pPr>
            <a:endParaRPr lang="en-US" b="0" i="1" dirty="0"/>
          </a:p>
          <a:p>
            <a:pPr marL="0" indent="0"/>
            <a:r>
              <a:rPr lang="en-US" b="0" i="1" dirty="0"/>
              <a:t>. </a:t>
            </a:r>
          </a:p>
        </p:txBody>
      </p:sp>
      <p:pic>
        <p:nvPicPr>
          <p:cNvPr id="4" name="Picture 3"/>
          <p:cNvPicPr>
            <a:picLocks noChangeAspect="1"/>
          </p:cNvPicPr>
          <p:nvPr/>
        </p:nvPicPr>
        <p:blipFill>
          <a:blip r:embed="rId2"/>
          <a:stretch>
            <a:fillRect/>
          </a:stretch>
        </p:blipFill>
        <p:spPr>
          <a:xfrm>
            <a:off x="7482078" y="1676400"/>
            <a:ext cx="4481322" cy="4800600"/>
          </a:xfrm>
          <a:prstGeom prst="rect">
            <a:avLst/>
          </a:prstGeom>
        </p:spPr>
      </p:pic>
    </p:spTree>
    <p:extLst>
      <p:ext uri="{BB962C8B-B14F-4D97-AF65-F5344CB8AC3E}">
        <p14:creationId xmlns:p14="http://schemas.microsoft.com/office/powerpoint/2010/main" val="10972406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52400"/>
            <a:ext cx="7520940" cy="548640"/>
          </a:xfrm>
        </p:spPr>
        <p:txBody>
          <a:bodyPr>
            <a:normAutofit fontScale="90000"/>
          </a:bodyPr>
          <a:lstStyle/>
          <a:p>
            <a:pPr algn="ctr"/>
            <a:r>
              <a:rPr lang="en-US" b="1" u="sng" dirty="0"/>
              <a:t>Procedural Issues </a:t>
            </a:r>
          </a:p>
        </p:txBody>
      </p:sp>
      <p:sp>
        <p:nvSpPr>
          <p:cNvPr id="3" name="Content Placeholder 2"/>
          <p:cNvSpPr>
            <a:spLocks noGrp="1"/>
          </p:cNvSpPr>
          <p:nvPr>
            <p:ph idx="1"/>
          </p:nvPr>
        </p:nvSpPr>
        <p:spPr>
          <a:xfrm>
            <a:off x="4953000" y="1066800"/>
            <a:ext cx="7052256" cy="5410200"/>
          </a:xfrm>
        </p:spPr>
        <p:txBody>
          <a:bodyPr>
            <a:noAutofit/>
          </a:bodyPr>
          <a:lstStyle/>
          <a:p>
            <a:pPr>
              <a:buFont typeface="Arial" panose="020B0604020202020204" pitchFamily="34" charset="0"/>
              <a:buChar char="•"/>
            </a:pPr>
            <a:r>
              <a:rPr lang="en-US" b="1" u="sng" dirty="0"/>
              <a:t>External Validity</a:t>
            </a:r>
            <a:r>
              <a:rPr lang="en-US" b="1" dirty="0"/>
              <a:t>: </a:t>
            </a:r>
            <a:r>
              <a:rPr lang="en-US" dirty="0"/>
              <a:t>External validity is the extent to which the results of a study can be generalized to other situations and to other people.</a:t>
            </a:r>
          </a:p>
          <a:p>
            <a:pPr lvl="1">
              <a:buFont typeface="Arial" panose="020B0604020202020204" pitchFamily="34" charset="0"/>
              <a:buChar char="•"/>
            </a:pPr>
            <a:r>
              <a:rPr lang="en-US" sz="2200" b="1" u="sng" dirty="0"/>
              <a:t>Example</a:t>
            </a:r>
            <a:r>
              <a:rPr lang="en-US" sz="2200" dirty="0"/>
              <a:t>: Sampling biases/non-representative samples (low external validity)</a:t>
            </a:r>
          </a:p>
          <a:p>
            <a:pPr lvl="1"/>
            <a:r>
              <a:rPr lang="en-US" sz="2200" b="1" u="sng" dirty="0"/>
              <a:t>Ecological Validity</a:t>
            </a:r>
            <a:r>
              <a:rPr lang="en-US" sz="2200" dirty="0"/>
              <a:t>: The basic question that ecological validity asks is: can the results of this study be generalized beyond this situation?</a:t>
            </a:r>
          </a:p>
          <a:p>
            <a:pPr>
              <a:buFont typeface="Arial" panose="020B0604020202020204" pitchFamily="34" charset="0"/>
              <a:buChar char="•"/>
            </a:pPr>
            <a:r>
              <a:rPr lang="en-US" b="1" u="sng" dirty="0"/>
              <a:t>Construct Validity: </a:t>
            </a:r>
            <a:r>
              <a:rPr lang="en-US" dirty="0"/>
              <a:t>investigating if the measure really is measuring the theoretical construct it is suppose to be.  This has to do with the operationalization of the variables.</a:t>
            </a:r>
          </a:p>
          <a:p>
            <a:pPr lvl="1">
              <a:buFont typeface="Arial" panose="020B0604020202020204" pitchFamily="34" charset="0"/>
              <a:buChar char="•"/>
            </a:pPr>
            <a:r>
              <a:rPr lang="en-US" sz="2200" b="1" u="sng" dirty="0"/>
              <a:t>Example</a:t>
            </a:r>
            <a:r>
              <a:rPr lang="en-US" sz="2200" dirty="0"/>
              <a:t>: If a variable is difficult to operationalize “Attitudes towards American culture, intelligence, communication, love and aggression it often lacks construct validity </a:t>
            </a:r>
          </a:p>
          <a:p>
            <a:pPr>
              <a:buFont typeface="Arial" panose="020B0604020202020204" pitchFamily="34" charset="0"/>
              <a:buChar char="•"/>
            </a:pPr>
            <a:r>
              <a:rPr lang="en-US" b="1" u="sng" dirty="0"/>
              <a:t>Ethics: </a:t>
            </a:r>
            <a:r>
              <a:rPr lang="en-US" dirty="0"/>
              <a:t>Did the study follow all ethical procedures? </a:t>
            </a:r>
          </a:p>
        </p:txBody>
      </p:sp>
      <p:pic>
        <p:nvPicPr>
          <p:cNvPr id="4" name="Picture 3"/>
          <p:cNvPicPr>
            <a:picLocks noChangeAspect="1"/>
          </p:cNvPicPr>
          <p:nvPr/>
        </p:nvPicPr>
        <p:blipFill>
          <a:blip r:embed="rId2"/>
          <a:stretch>
            <a:fillRect/>
          </a:stretch>
        </p:blipFill>
        <p:spPr>
          <a:xfrm>
            <a:off x="228600" y="933450"/>
            <a:ext cx="4640687" cy="5695950"/>
          </a:xfrm>
          <a:prstGeom prst="rect">
            <a:avLst/>
          </a:prstGeom>
        </p:spPr>
      </p:pic>
    </p:spTree>
    <p:extLst>
      <p:ext uri="{BB962C8B-B14F-4D97-AF65-F5344CB8AC3E}">
        <p14:creationId xmlns:p14="http://schemas.microsoft.com/office/powerpoint/2010/main" val="173880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Do Now: Reviewing Psychological Ethics </a:t>
            </a:r>
          </a:p>
        </p:txBody>
      </p:sp>
      <p:sp>
        <p:nvSpPr>
          <p:cNvPr id="3" name="Content Placeholder 2"/>
          <p:cNvSpPr>
            <a:spLocks noGrp="1"/>
          </p:cNvSpPr>
          <p:nvPr>
            <p:ph idx="1"/>
          </p:nvPr>
        </p:nvSpPr>
        <p:spPr/>
        <p:txBody>
          <a:bodyPr>
            <a:normAutofit lnSpcReduction="10000"/>
          </a:bodyPr>
          <a:lstStyle/>
          <a:p>
            <a:pPr marL="285750" indent="-285750">
              <a:buFont typeface="Arial" panose="020B0604020202020204" pitchFamily="34" charset="0"/>
              <a:buChar char="•"/>
            </a:pPr>
            <a:r>
              <a:rPr lang="en-US" sz="1800" dirty="0"/>
              <a:t>Review the following APA ethical guidelines for Psychological Ethics; (Define/Explain each concept) </a:t>
            </a:r>
          </a:p>
          <a:p>
            <a:r>
              <a:rPr lang="en-US" sz="1800" dirty="0"/>
              <a:t>	1. Informed consent:</a:t>
            </a:r>
          </a:p>
          <a:p>
            <a:r>
              <a:rPr lang="en-US" sz="1800" dirty="0"/>
              <a:t>	2. The use of deception:</a:t>
            </a:r>
          </a:p>
          <a:p>
            <a:r>
              <a:rPr lang="en-US" sz="1800" dirty="0"/>
              <a:t>	3. Right to withdraw:</a:t>
            </a:r>
          </a:p>
          <a:p>
            <a:r>
              <a:rPr lang="en-US" sz="1800" dirty="0"/>
              <a:t>	4. No undue stress or harm to the participants:</a:t>
            </a:r>
          </a:p>
          <a:p>
            <a:r>
              <a:rPr lang="en-US" sz="1800" dirty="0"/>
              <a:t>	5. Participant data must be anonymized:</a:t>
            </a:r>
          </a:p>
          <a:p>
            <a:r>
              <a:rPr lang="en-US" sz="1800" dirty="0"/>
              <a:t>	6. Debriefing:</a:t>
            </a:r>
          </a:p>
          <a:p>
            <a:pPr marL="0" indent="0"/>
            <a:r>
              <a:rPr lang="en-US" dirty="0"/>
              <a:t>Why is it important that we follow psychological ethics? What happens if psychologists stop following ethical guidelines (Think beyond just lawsuits….BIG picture) </a:t>
            </a:r>
          </a:p>
          <a:p>
            <a:pPr marL="0" indent="0"/>
            <a:endParaRPr lang="en-US" dirty="0"/>
          </a:p>
        </p:txBody>
      </p:sp>
    </p:spTree>
    <p:extLst>
      <p:ext uri="{BB962C8B-B14F-4D97-AF65-F5344CB8AC3E}">
        <p14:creationId xmlns:p14="http://schemas.microsoft.com/office/powerpoint/2010/main" val="2609476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Video Questions: Recreating Milgram</a:t>
            </a:r>
          </a:p>
        </p:txBody>
      </p:sp>
      <p:sp>
        <p:nvSpPr>
          <p:cNvPr id="3" name="Content Placeholder 2"/>
          <p:cNvSpPr>
            <a:spLocks noGrp="1"/>
          </p:cNvSpPr>
          <p:nvPr>
            <p:ph idx="1"/>
          </p:nvPr>
        </p:nvSpPr>
        <p:spPr/>
        <p:txBody>
          <a:bodyPr>
            <a:normAutofit fontScale="92500" lnSpcReduction="20000"/>
          </a:bodyPr>
          <a:lstStyle/>
          <a:p>
            <a:r>
              <a:rPr lang="en-US" dirty="0"/>
              <a:t>Stanley Milgram’s “shocking” study is one of Psychology’s most unethical experiment. In the video we are going to watch, they recreate this historical study. While watching the video, consider/discuss the following questions </a:t>
            </a:r>
          </a:p>
          <a:p>
            <a:r>
              <a:rPr lang="en-US" b="0" dirty="0"/>
              <a:t>1.  Do you think that there is value in </a:t>
            </a:r>
            <a:r>
              <a:rPr lang="en-US" b="0" dirty="0" err="1"/>
              <a:t>Derren</a:t>
            </a:r>
            <a:r>
              <a:rPr lang="en-US" b="0" dirty="0"/>
              <a:t> Brown replicating the original Milgram experiment? Why or why not?</a:t>
            </a:r>
          </a:p>
          <a:p>
            <a:r>
              <a:rPr lang="en-US" b="0" dirty="0"/>
              <a:t>2.  Psychologists predicted that Milgram would only have a very small number of people actually obey orders.  Do you think that based on that prediction they should have stopped the experiment?</a:t>
            </a:r>
          </a:p>
          <a:p>
            <a:r>
              <a:rPr lang="en-US" b="0" dirty="0"/>
              <a:t>3.  Which ethical protocols were broken in this experiment? Of the ethical protocols that were violated, which do you consider the most significant?  Why?</a:t>
            </a:r>
          </a:p>
          <a:p>
            <a:pPr marL="0" indent="0">
              <a:buNone/>
            </a:pPr>
            <a:r>
              <a:rPr lang="en-US" b="0" dirty="0"/>
              <a:t/>
            </a:r>
            <a:br>
              <a:rPr lang="en-US" b="0" dirty="0"/>
            </a:br>
            <a:endParaRPr lang="en-US" dirty="0"/>
          </a:p>
        </p:txBody>
      </p:sp>
      <p:sp>
        <p:nvSpPr>
          <p:cNvPr id="4" name="Rectangle 3"/>
          <p:cNvSpPr/>
          <p:nvPr/>
        </p:nvSpPr>
        <p:spPr>
          <a:xfrm>
            <a:off x="1212001" y="5689312"/>
            <a:ext cx="3654590" cy="584775"/>
          </a:xfrm>
          <a:prstGeom prst="rect">
            <a:avLst/>
          </a:prstGeom>
          <a:noFill/>
        </p:spPr>
        <p:txBody>
          <a:bodyPr wrap="none" lIns="91440" tIns="45720" rIns="91440" bIns="45720">
            <a:spAutoFit/>
          </a:bodyPr>
          <a:lstStyle/>
          <a:p>
            <a:pPr algn="ctr"/>
            <a:r>
              <a:rPr lang="en-US"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hlinkClick r:id="rId2"/>
              </a:rPr>
              <a:t>Original experiment </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Rectangle 4"/>
          <p:cNvSpPr/>
          <p:nvPr/>
        </p:nvSpPr>
        <p:spPr>
          <a:xfrm>
            <a:off x="8895311" y="5544234"/>
            <a:ext cx="2117311" cy="584775"/>
          </a:xfrm>
          <a:prstGeom prst="rect">
            <a:avLst/>
          </a:prstGeom>
          <a:noFill/>
        </p:spPr>
        <p:txBody>
          <a:bodyPr wrap="none" lIns="91440" tIns="45720" rIns="91440" bIns="45720">
            <a:spAutoFit/>
          </a:bodyPr>
          <a:lstStyle/>
          <a:p>
            <a:pPr algn="ctr"/>
            <a:r>
              <a:rPr lang="en-US" sz="32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hlinkClick r:id="rId3"/>
              </a:rPr>
              <a:t>Replication</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0509603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Activity: Ethics proposals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 small groups, you are going to act as psychological ethics boards and review a series of proposals. For each proposal: </a:t>
            </a:r>
          </a:p>
          <a:p>
            <a:pPr>
              <a:buFont typeface="Arial" panose="020B0604020202020204" pitchFamily="34" charset="0"/>
              <a:buChar char="•"/>
            </a:pPr>
            <a:r>
              <a:rPr lang="en-US" dirty="0"/>
              <a:t>Decide whether you think the study should be approved ethical standards </a:t>
            </a:r>
          </a:p>
          <a:p>
            <a:pPr lvl="1">
              <a:buFont typeface="Arial" panose="020B0604020202020204" pitchFamily="34" charset="0"/>
              <a:buChar char="•"/>
            </a:pPr>
            <a:r>
              <a:rPr lang="en-US" sz="2000" dirty="0"/>
              <a:t>1) If yes-write an explanation of why the study should be approved (as well as address any concerns) </a:t>
            </a:r>
          </a:p>
          <a:p>
            <a:pPr lvl="1">
              <a:buFont typeface="Arial" panose="020B0604020202020204" pitchFamily="34" charset="0"/>
              <a:buChar char="•"/>
            </a:pPr>
            <a:r>
              <a:rPr lang="en-US" sz="2000" dirty="0"/>
              <a:t>2) If no-write an explanation of why not and provide a series of suggestions of what the psychologist must change in order for the study to meet the standard. </a:t>
            </a:r>
          </a:p>
          <a:p>
            <a:pPr marL="0" indent="0"/>
            <a:endParaRPr lang="en-US" dirty="0"/>
          </a:p>
        </p:txBody>
      </p:sp>
    </p:spTree>
    <p:extLst>
      <p:ext uri="{BB962C8B-B14F-4D97-AF65-F5344CB8AC3E}">
        <p14:creationId xmlns:p14="http://schemas.microsoft.com/office/powerpoint/2010/main" val="1027705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Psychological Ethics Proposals </a:t>
            </a:r>
          </a:p>
        </p:txBody>
      </p:sp>
      <p:sp>
        <p:nvSpPr>
          <p:cNvPr id="3" name="Content Placeholder 2"/>
          <p:cNvSpPr>
            <a:spLocks noGrp="1"/>
          </p:cNvSpPr>
          <p:nvPr>
            <p:ph idx="1"/>
          </p:nvPr>
        </p:nvSpPr>
        <p:spPr>
          <a:xfrm>
            <a:off x="1600200" y="1654629"/>
            <a:ext cx="9144000" cy="4191000"/>
          </a:xfrm>
        </p:spPr>
        <p:txBody>
          <a:bodyPr>
            <a:normAutofit fontScale="77500" lnSpcReduction="20000"/>
          </a:bodyPr>
          <a:lstStyle/>
          <a:p>
            <a:pPr>
              <a:buFont typeface="Wingdings" panose="05000000000000000000" pitchFamily="2" charset="2"/>
              <a:buChar char="q"/>
            </a:pPr>
            <a:r>
              <a:rPr lang="en-US" dirty="0"/>
              <a:t>1)  </a:t>
            </a:r>
            <a:r>
              <a:rPr lang="en-US" b="0" dirty="0"/>
              <a:t>A psychologist wants to study the effect of loud noise on a person’s ability to concentrate. In order to do this, he blasts loud music through the participants’ earphones while they are trying to read a text.</a:t>
            </a:r>
          </a:p>
          <a:p>
            <a:pPr>
              <a:buFont typeface="Wingdings" panose="05000000000000000000" pitchFamily="2" charset="2"/>
              <a:buChar char="q"/>
            </a:pPr>
            <a:r>
              <a:rPr lang="en-US" dirty="0"/>
              <a:t>2) </a:t>
            </a:r>
            <a:r>
              <a:rPr lang="en-US" b="0" dirty="0"/>
              <a:t>A criminal psychologist wants to carry out an observation of how prostitutes convince someone to have sex. He will do this by covert observation, where he  poses as a person  wanting her services. </a:t>
            </a:r>
          </a:p>
          <a:p>
            <a:pPr>
              <a:buFont typeface="Wingdings" panose="05000000000000000000" pitchFamily="2" charset="2"/>
              <a:buChar char="q"/>
            </a:pPr>
            <a:r>
              <a:rPr lang="en-US" dirty="0"/>
              <a:t>3) </a:t>
            </a:r>
            <a:r>
              <a:rPr lang="en-US" b="0" dirty="0"/>
              <a:t>A developmental psychologist wants to test the problem-solving abilities of elderly people residing in a retirement home. He goes from room to room in the center and asks them if they would be willing to do a </a:t>
            </a:r>
            <a:r>
              <a:rPr lang="en-US" b="0" dirty="0" err="1"/>
              <a:t>Suduko</a:t>
            </a:r>
            <a:r>
              <a:rPr lang="en-US" b="0" dirty="0"/>
              <a:t> puzzle.</a:t>
            </a:r>
          </a:p>
          <a:p>
            <a:pPr>
              <a:buFont typeface="Wingdings" panose="05000000000000000000" pitchFamily="2" charset="2"/>
              <a:buChar char="q"/>
            </a:pPr>
            <a:r>
              <a:rPr lang="en-US" dirty="0"/>
              <a:t>4) </a:t>
            </a:r>
            <a:r>
              <a:rPr lang="en-US" b="0" dirty="0"/>
              <a:t>In order to determine the role of vasopressin, a hormone, on the sexual behavior of animals, DNA which promotes the production of vasopressin is grafted onto the DNA of animals that lack it.</a:t>
            </a:r>
          </a:p>
          <a:p>
            <a:pPr>
              <a:buFont typeface="Wingdings" panose="05000000000000000000" pitchFamily="2" charset="2"/>
              <a:buChar char="q"/>
            </a:pPr>
            <a:r>
              <a:rPr lang="en-US" dirty="0"/>
              <a:t>5) </a:t>
            </a:r>
            <a:r>
              <a:rPr lang="en-US" b="0" dirty="0"/>
              <a:t>A researcher wants to carry out a series of interviews with a group of Afghan War veterans to assess the extent to which personal experience in the war has affected their perception of the future.</a:t>
            </a:r>
          </a:p>
          <a:p>
            <a:pPr>
              <a:buFont typeface="Wingdings" panose="05000000000000000000" pitchFamily="2" charset="2"/>
              <a:buChar char="q"/>
            </a:pPr>
            <a:r>
              <a:rPr lang="en-US" dirty="0"/>
              <a:t>6) </a:t>
            </a:r>
            <a:r>
              <a:rPr lang="en-US" b="0" dirty="0"/>
              <a:t>A psychologist hopes to explore the motivation of students for academic dishonesty – for example, plagiarism or cheating on an exam. In order to do this, he hopes to obtain student records from the head of the school.</a:t>
            </a:r>
            <a:r>
              <a:rPr lang="en-US" dirty="0"/>
              <a:t/>
            </a:r>
            <a:br>
              <a:rPr lang="en-US" dirty="0"/>
            </a:br>
            <a:endParaRPr lang="en-US" dirty="0"/>
          </a:p>
        </p:txBody>
      </p:sp>
    </p:spTree>
    <p:extLst>
      <p:ext uri="{BB962C8B-B14F-4D97-AF65-F5344CB8AC3E}">
        <p14:creationId xmlns:p14="http://schemas.microsoft.com/office/powerpoint/2010/main" val="195810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chor="t">
            <a:noAutofit/>
          </a:bodyPr>
          <a:lstStyle/>
          <a:p>
            <a:pPr>
              <a:defRPr/>
            </a:pPr>
            <a:r>
              <a:rPr lang="en-US" dirty="0"/>
              <a:t>Fields of Psychology</a:t>
            </a:r>
          </a:p>
        </p:txBody>
      </p:sp>
      <p:sp>
        <p:nvSpPr>
          <p:cNvPr id="6" name="Rectangle 3"/>
          <p:cNvSpPr txBox="1">
            <a:spLocks noChangeArrowheads="1"/>
          </p:cNvSpPr>
          <p:nvPr/>
        </p:nvSpPr>
        <p:spPr bwMode="auto">
          <a:xfrm>
            <a:off x="2057400" y="1371600"/>
            <a:ext cx="8153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361950" indent="-361950" defTabSz="914400">
              <a:lnSpc>
                <a:spcPct val="90000"/>
              </a:lnSpc>
              <a:spcBef>
                <a:spcPct val="20000"/>
              </a:spcBef>
              <a:defRPr/>
            </a:pPr>
            <a:r>
              <a:rPr lang="en-US" b="1" dirty="0"/>
              <a:t>Clinical psychologists: </a:t>
            </a:r>
          </a:p>
          <a:p>
            <a:pPr marL="819150" lvl="1" indent="-361950" defTabSz="914400">
              <a:lnSpc>
                <a:spcPct val="90000"/>
              </a:lnSpc>
              <a:spcBef>
                <a:spcPct val="20000"/>
              </a:spcBef>
              <a:buFont typeface="Times" charset="0"/>
              <a:buChar char="–"/>
              <a:defRPr/>
            </a:pPr>
            <a:r>
              <a:rPr lang="en-US" dirty="0"/>
              <a:t>Help people with psychological disorders adjust to the demands of life  </a:t>
            </a:r>
          </a:p>
          <a:p>
            <a:pPr marL="819150" lvl="1" indent="-361950" defTabSz="914400">
              <a:lnSpc>
                <a:spcPct val="90000"/>
              </a:lnSpc>
              <a:spcAft>
                <a:spcPts val="1200"/>
              </a:spcAft>
              <a:buFont typeface="Times" charset="0"/>
              <a:buChar char="–"/>
              <a:defRPr/>
            </a:pPr>
            <a:r>
              <a:rPr lang="en-US" dirty="0"/>
              <a:t>Largest subgroup of psychologists</a:t>
            </a:r>
          </a:p>
          <a:p>
            <a:pPr marL="361950" indent="-361950" defTabSz="914400">
              <a:lnSpc>
                <a:spcPct val="90000"/>
              </a:lnSpc>
              <a:spcBef>
                <a:spcPct val="20000"/>
              </a:spcBef>
              <a:defRPr/>
            </a:pPr>
            <a:endParaRPr lang="en-US" sz="1700" dirty="0"/>
          </a:p>
          <a:p>
            <a:pPr marL="361950" indent="-361950" defTabSz="914400">
              <a:lnSpc>
                <a:spcPct val="90000"/>
              </a:lnSpc>
              <a:spcBef>
                <a:spcPct val="20000"/>
              </a:spcBef>
              <a:buFont typeface="Arial" pitchFamily="34" charset="0"/>
              <a:buChar char="•"/>
              <a:defRPr/>
            </a:pPr>
            <a:endParaRPr lang="en-US" sz="1700" dirty="0"/>
          </a:p>
          <a:p>
            <a:pPr marL="361950" indent="-361950" defTabSz="914400">
              <a:lnSpc>
                <a:spcPct val="90000"/>
              </a:lnSpc>
              <a:spcBef>
                <a:spcPct val="20000"/>
              </a:spcBef>
              <a:buFont typeface="Arial" pitchFamily="34" charset="0"/>
              <a:buChar char="•"/>
              <a:defRPr/>
            </a:pPr>
            <a:endParaRPr lang="en-US" sz="1700" dirty="0"/>
          </a:p>
        </p:txBody>
      </p:sp>
      <p:sp>
        <p:nvSpPr>
          <p:cNvPr id="9" name="TextBox 8"/>
          <p:cNvSpPr txBox="1"/>
          <p:nvPr/>
        </p:nvSpPr>
        <p:spPr>
          <a:xfrm>
            <a:off x="3810000" y="3276601"/>
            <a:ext cx="6477000" cy="1720471"/>
          </a:xfrm>
          <a:prstGeom prst="rect">
            <a:avLst/>
          </a:prstGeom>
          <a:noFill/>
        </p:spPr>
        <p:txBody>
          <a:bodyPr wrap="square" rtlCol="0">
            <a:spAutoFit/>
          </a:bodyPr>
          <a:lstStyle/>
          <a:p>
            <a:pPr marL="361950" indent="-361950">
              <a:lnSpc>
                <a:spcPct val="90000"/>
              </a:lnSpc>
              <a:spcBef>
                <a:spcPct val="20000"/>
              </a:spcBef>
              <a:defRPr/>
            </a:pPr>
            <a:r>
              <a:rPr lang="en-US" b="1" dirty="0"/>
              <a:t>Counseling psychologists: </a:t>
            </a:r>
          </a:p>
          <a:p>
            <a:pPr marL="819150" lvl="1" indent="-361950">
              <a:lnSpc>
                <a:spcPct val="90000"/>
              </a:lnSpc>
              <a:spcBef>
                <a:spcPct val="20000"/>
              </a:spcBef>
              <a:buFont typeface="Times" charset="0"/>
              <a:buChar char="–"/>
              <a:defRPr/>
            </a:pPr>
            <a:r>
              <a:rPr lang="en-US" dirty="0"/>
              <a:t>Similar to clinical psychologist but clients typically have adjustment problems and not serious psychological disorders</a:t>
            </a:r>
          </a:p>
          <a:p>
            <a:pPr marL="819150" lvl="1" indent="-361950">
              <a:lnSpc>
                <a:spcPct val="90000"/>
              </a:lnSpc>
              <a:spcBef>
                <a:spcPts val="600"/>
              </a:spcBef>
              <a:spcAft>
                <a:spcPts val="1200"/>
              </a:spcAft>
              <a:buFont typeface="Times" charset="0"/>
              <a:buChar char="–"/>
              <a:defRPr/>
            </a:pPr>
            <a:r>
              <a:rPr lang="en-US" dirty="0"/>
              <a:t>More than half of all doctoral students are in programs of clinical or counseling</a:t>
            </a:r>
          </a:p>
        </p:txBody>
      </p:sp>
      <p:pic>
        <p:nvPicPr>
          <p:cNvPr id="47108" name="Picture 4" descr="http://1.bp.blogspot.com/_OEWNrlUA7Gc/RhuaCWpW1xI/AAAAAAAAALk/98srFKPj980/s400/hats.jpg"/>
          <p:cNvPicPr>
            <a:picLocks noChangeAspect="1" noChangeArrowheads="1"/>
          </p:cNvPicPr>
          <p:nvPr/>
        </p:nvPicPr>
        <p:blipFill>
          <a:blip r:embed="rId2" cstate="print"/>
          <a:srcRect/>
          <a:stretch>
            <a:fillRect/>
          </a:stretch>
        </p:blipFill>
        <p:spPr bwMode="auto">
          <a:xfrm>
            <a:off x="2057401" y="3276601"/>
            <a:ext cx="1533525" cy="2286001"/>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Psychological Ethics Proposals </a:t>
            </a:r>
            <a:endParaRPr lang="en-US" dirty="0"/>
          </a:p>
        </p:txBody>
      </p:sp>
      <p:sp>
        <p:nvSpPr>
          <p:cNvPr id="3" name="Content Placeholder 2"/>
          <p:cNvSpPr>
            <a:spLocks noGrp="1"/>
          </p:cNvSpPr>
          <p:nvPr>
            <p:ph idx="1"/>
          </p:nvPr>
        </p:nvSpPr>
        <p:spPr>
          <a:xfrm>
            <a:off x="1558834" y="1614434"/>
            <a:ext cx="8991600" cy="4233372"/>
          </a:xfrm>
        </p:spPr>
        <p:txBody>
          <a:bodyPr>
            <a:normAutofit fontScale="92500"/>
          </a:bodyPr>
          <a:lstStyle/>
          <a:p>
            <a:pPr>
              <a:buFont typeface="Wingdings" panose="05000000000000000000" pitchFamily="2" charset="2"/>
              <a:buChar char="q"/>
            </a:pPr>
            <a:r>
              <a:rPr lang="en-US" dirty="0"/>
              <a:t>7)  </a:t>
            </a:r>
            <a:r>
              <a:rPr lang="en-US" b="0" dirty="0"/>
              <a:t>A psychologist wants to study male sexuality with a sample of university students. He is planning on using a focus group in which they will discuss their earliest sexual thoughts, and whether they have ever had homosexual fantasies. In order to guarantee the accuracy of the data, the focus group will be recorded.</a:t>
            </a:r>
          </a:p>
          <a:p>
            <a:pPr>
              <a:buFont typeface="Wingdings" panose="05000000000000000000" pitchFamily="2" charset="2"/>
              <a:buChar char="q"/>
            </a:pPr>
            <a:r>
              <a:rPr lang="en-US" dirty="0"/>
              <a:t>8)  </a:t>
            </a:r>
            <a:r>
              <a:rPr lang="en-US" b="0" dirty="0"/>
              <a:t>A school psychologist wants to try out a new approach to reading for 5-year-olds. The plan is to have one class have this new special program and the other class would continue with the former program. The goal is to see if the group with the new program develops higher reading skills than those without it.</a:t>
            </a:r>
          </a:p>
          <a:p>
            <a:pPr>
              <a:buFont typeface="Wingdings" panose="05000000000000000000" pitchFamily="2" charset="2"/>
              <a:buChar char="q"/>
            </a:pPr>
            <a:r>
              <a:rPr lang="en-US" dirty="0"/>
              <a:t>9) </a:t>
            </a:r>
            <a:r>
              <a:rPr lang="en-US" b="0" dirty="0"/>
              <a:t>A child psychologist wants to test the effect of television violence on children’s behavior. She will show a group of 6-year-old children a movie in which a murderer hunts down and kills small children. She will then have the children work in pairs on a frustrating puzzle to see if they exhibit any aggression toward each other.</a:t>
            </a:r>
          </a:p>
          <a:p>
            <a:endParaRPr lang="en-US" dirty="0"/>
          </a:p>
        </p:txBody>
      </p:sp>
    </p:spTree>
    <p:extLst>
      <p:ext uri="{BB962C8B-B14F-4D97-AF65-F5344CB8AC3E}">
        <p14:creationId xmlns:p14="http://schemas.microsoft.com/office/powerpoint/2010/main" val="3391674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520940" cy="548640"/>
          </a:xfrm>
        </p:spPr>
        <p:txBody>
          <a:bodyPr>
            <a:normAutofit fontScale="90000"/>
          </a:bodyPr>
          <a:lstStyle/>
          <a:p>
            <a:pPr algn="ctr"/>
            <a:r>
              <a:rPr lang="en-US" sz="3600" b="1" u="sng" dirty="0">
                <a:latin typeface="Franklin Gothic Medium" panose="020B0603020102020204" pitchFamily="34" charset="0"/>
              </a:rPr>
              <a:t>Part 1: perspectives</a:t>
            </a:r>
          </a:p>
        </p:txBody>
      </p:sp>
      <p:sp>
        <p:nvSpPr>
          <p:cNvPr id="3" name="Content Placeholder 2"/>
          <p:cNvSpPr>
            <a:spLocks noGrp="1"/>
          </p:cNvSpPr>
          <p:nvPr>
            <p:ph idx="1"/>
          </p:nvPr>
        </p:nvSpPr>
        <p:spPr>
          <a:xfrm>
            <a:off x="1676400" y="1066800"/>
            <a:ext cx="8763000" cy="5562600"/>
          </a:xfrm>
        </p:spPr>
        <p:txBody>
          <a:bodyPr>
            <a:normAutofit fontScale="55000" lnSpcReduction="20000"/>
          </a:bodyPr>
          <a:lstStyle/>
          <a:p>
            <a:endParaRPr lang="en-US" dirty="0"/>
          </a:p>
          <a:p>
            <a:pPr marL="0" indent="0">
              <a:buNone/>
            </a:pPr>
            <a:r>
              <a:rPr lang="en-US" dirty="0"/>
              <a:t> </a:t>
            </a:r>
          </a:p>
          <a:p>
            <a:pPr marL="457200" indent="-457200">
              <a:buFont typeface="Wingdings" pitchFamily="2" charset="2"/>
              <a:buChar char="§"/>
            </a:pPr>
            <a:r>
              <a:rPr lang="en-US" sz="4400" dirty="0">
                <a:latin typeface="Comic Sans MS" pitchFamily="66" charset="0"/>
              </a:rPr>
              <a:t>The study of all three of the following perspectives is compulsory.  The interaction of these three perspectives substantially influences behavior.</a:t>
            </a:r>
          </a:p>
          <a:p>
            <a:pPr marL="457200" indent="-457200">
              <a:buFont typeface="Wingdings" pitchFamily="2" charset="2"/>
              <a:buChar char="§"/>
            </a:pPr>
            <a:endParaRPr lang="en-US" sz="4400" dirty="0">
              <a:latin typeface="Comic Sans MS" pitchFamily="66" charset="0"/>
            </a:endParaRPr>
          </a:p>
          <a:p>
            <a:pPr marL="457200" indent="-457200">
              <a:buFont typeface="Wingdings" pitchFamily="2" charset="2"/>
              <a:buChar char="§"/>
            </a:pPr>
            <a:r>
              <a:rPr lang="en-US" sz="4400" dirty="0">
                <a:latin typeface="Comic Sans MS" pitchFamily="66" charset="0"/>
              </a:rPr>
              <a:t>The level of analysis approach reflects a modern trend in psychology towards integration and demonstrates how explanations offered by each of the three levels of analysis (biological, cognitive and sociocultural) complement one another and together provide more complete and satisfactory explanations of behavior.</a:t>
            </a:r>
          </a:p>
          <a:p>
            <a:endParaRPr lang="en-US" sz="2600" dirty="0">
              <a:latin typeface="Comic Sans MS" pitchFamily="66" charset="0"/>
            </a:endParaRPr>
          </a:p>
          <a:p>
            <a:endParaRPr lang="en-US" sz="2600" dirty="0">
              <a:latin typeface="Comic Sans MS" pitchFamily="66" charset="0"/>
            </a:endParaRPr>
          </a:p>
          <a:p>
            <a:r>
              <a:rPr lang="en-US" sz="2600" dirty="0">
                <a:latin typeface="Comic Sans MS" pitchFamily="66" charset="0"/>
              </a:rPr>
              <a:t>	</a:t>
            </a:r>
            <a:r>
              <a:rPr lang="en-US" sz="4000" dirty="0">
                <a:latin typeface="Comic Sans MS" pitchFamily="66" charset="0"/>
              </a:rPr>
              <a:t>The Biological Perspective </a:t>
            </a:r>
          </a:p>
          <a:p>
            <a:r>
              <a:rPr lang="en-US" sz="4000" dirty="0">
                <a:latin typeface="Comic Sans MS" pitchFamily="66" charset="0"/>
              </a:rPr>
              <a:t>	The Cognitive Perspective</a:t>
            </a:r>
          </a:p>
          <a:p>
            <a:r>
              <a:rPr lang="en-US" sz="4000" dirty="0">
                <a:latin typeface="Comic Sans MS" pitchFamily="66" charset="0"/>
              </a:rPr>
              <a:t>	The Socio-Cultural Perspective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8527" y="5181600"/>
            <a:ext cx="1524000" cy="1483360"/>
          </a:xfrm>
          <a:prstGeom prst="rect">
            <a:avLst/>
          </a:prstGeom>
        </p:spPr>
      </p:pic>
    </p:spTree>
    <p:extLst>
      <p:ext uri="{BB962C8B-B14F-4D97-AF65-F5344CB8AC3E}">
        <p14:creationId xmlns:p14="http://schemas.microsoft.com/office/powerpoint/2010/main" val="25000906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520940" cy="548640"/>
          </a:xfrm>
        </p:spPr>
        <p:txBody>
          <a:bodyPr>
            <a:normAutofit fontScale="90000"/>
          </a:bodyPr>
          <a:lstStyle/>
          <a:p>
            <a:pPr algn="ctr"/>
            <a:r>
              <a:rPr lang="en-US" b="1" u="sng" dirty="0">
                <a:latin typeface="Franklin Gothic Medium" panose="020B0603020102020204" pitchFamily="34" charset="0"/>
              </a:rPr>
              <a:t>BIOLOGICAL PERSPECTIVE</a:t>
            </a:r>
          </a:p>
        </p:txBody>
      </p:sp>
      <p:sp>
        <p:nvSpPr>
          <p:cNvPr id="3" name="Content Placeholder 2"/>
          <p:cNvSpPr>
            <a:spLocks noGrp="1"/>
          </p:cNvSpPr>
          <p:nvPr>
            <p:ph idx="1"/>
          </p:nvPr>
        </p:nvSpPr>
        <p:spPr>
          <a:xfrm>
            <a:off x="1752600" y="1219200"/>
            <a:ext cx="8763000" cy="5181600"/>
          </a:xfrm>
        </p:spPr>
        <p:txBody>
          <a:bodyPr>
            <a:noAutofit/>
          </a:bodyPr>
          <a:lstStyle/>
          <a:p>
            <a:r>
              <a:rPr lang="en-US" sz="2400" dirty="0"/>
              <a:t>At the most basic level of analysis, human beings are biological systems. Our cognitions, emotions and behaviors are products of the anatomy and physiology of our nervous and endocrine systems. Over the last few centuries, discoveries have shown that:</a:t>
            </a:r>
          </a:p>
          <a:p>
            <a:r>
              <a:rPr lang="en-US" sz="2400" dirty="0"/>
              <a:t>• </a:t>
            </a:r>
            <a:r>
              <a:rPr lang="en-US" dirty="0"/>
              <a:t>the nature of the nervous system is electrical in part (Galvani)</a:t>
            </a:r>
          </a:p>
          <a:p>
            <a:r>
              <a:rPr lang="en-US" dirty="0"/>
              <a:t>• different areas of the brain carry out different functions (</a:t>
            </a:r>
            <a:r>
              <a:rPr lang="en-US" dirty="0" err="1"/>
              <a:t>Broca</a:t>
            </a:r>
            <a:r>
              <a:rPr lang="en-US" dirty="0"/>
              <a:t>)</a:t>
            </a:r>
          </a:p>
          <a:p>
            <a:r>
              <a:rPr lang="en-US" dirty="0"/>
              <a:t>• small gaps exist between nerve cells that require the action of chemicals to carry neural transmissions across these gaps</a:t>
            </a:r>
          </a:p>
          <a:p>
            <a:r>
              <a:rPr lang="en-US" dirty="0"/>
              <a:t>• hormones play an important role in our psychological functioning.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055" y="5181601"/>
            <a:ext cx="1828800" cy="1606609"/>
          </a:xfrm>
          <a:prstGeom prst="rect">
            <a:avLst/>
          </a:prstGeom>
        </p:spPr>
      </p:pic>
    </p:spTree>
    <p:extLst>
      <p:ext uri="{BB962C8B-B14F-4D97-AF65-F5344CB8AC3E}">
        <p14:creationId xmlns:p14="http://schemas.microsoft.com/office/powerpoint/2010/main" val="3962423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Franklin Gothic Medium" panose="020B0603020102020204" pitchFamily="34" charset="0"/>
              </a:rPr>
              <a:t>Cognitive perspective</a:t>
            </a:r>
          </a:p>
        </p:txBody>
      </p:sp>
      <p:sp>
        <p:nvSpPr>
          <p:cNvPr id="3" name="Content Placeholder 2"/>
          <p:cNvSpPr>
            <a:spLocks noGrp="1"/>
          </p:cNvSpPr>
          <p:nvPr>
            <p:ph idx="1"/>
          </p:nvPr>
        </p:nvSpPr>
        <p:spPr/>
        <p:txBody>
          <a:bodyPr>
            <a:noAutofit/>
          </a:bodyPr>
          <a:lstStyle/>
          <a:p>
            <a:pPr>
              <a:buFont typeface="Wingdings" pitchFamily="2" charset="2"/>
              <a:buChar char="§"/>
            </a:pPr>
            <a:r>
              <a:rPr lang="en-US" sz="2400" dirty="0"/>
              <a:t>Cognitive psychology represents a vast array of research areas including cognitive psychology, cognitive science, cognitive neuropsychology and cognitive neuroscience. </a:t>
            </a:r>
          </a:p>
          <a:p>
            <a:pPr>
              <a:buFont typeface="Wingdings" pitchFamily="2" charset="2"/>
              <a:buChar char="§"/>
            </a:pPr>
            <a:endParaRPr lang="en-US" sz="2400" dirty="0"/>
          </a:p>
          <a:p>
            <a:pPr>
              <a:buFont typeface="Wingdings" pitchFamily="2" charset="2"/>
              <a:buChar char="§"/>
            </a:pPr>
            <a:r>
              <a:rPr lang="en-US" sz="2400" dirty="0"/>
              <a:t>Topics such as memory, perception, artificial intelligence, amnesia and social cognition are studied. </a:t>
            </a:r>
          </a:p>
          <a:p>
            <a:pPr>
              <a:buFont typeface="Wingdings" pitchFamily="2" charset="2"/>
              <a:buChar char="§"/>
            </a:pPr>
            <a:endParaRPr lang="en-US" sz="2400" dirty="0"/>
          </a:p>
          <a:p>
            <a:pPr>
              <a:buFont typeface="Wingdings" pitchFamily="2" charset="2"/>
              <a:buChar char="§"/>
            </a:pPr>
            <a:r>
              <a:rPr lang="en-US" sz="2400" dirty="0"/>
              <a:t>Cognitive psychologists use traditional research methods (for example, experiments and verbal protocols) but there is an increasing focus on the use of modern technology.</a:t>
            </a:r>
          </a:p>
        </p:txBody>
      </p:sp>
    </p:spTree>
    <p:extLst>
      <p:ext uri="{BB962C8B-B14F-4D97-AF65-F5344CB8AC3E}">
        <p14:creationId xmlns:p14="http://schemas.microsoft.com/office/powerpoint/2010/main" val="937853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991600" cy="762000"/>
          </a:xfrm>
        </p:spPr>
        <p:txBody>
          <a:bodyPr>
            <a:normAutofit/>
          </a:bodyPr>
          <a:lstStyle/>
          <a:p>
            <a:r>
              <a:rPr lang="en-US" b="1" dirty="0">
                <a:latin typeface="Franklin Gothic Medium" panose="020B0603020102020204" pitchFamily="34" charset="0"/>
              </a:rPr>
              <a:t>Socio-cultural perspective</a:t>
            </a:r>
          </a:p>
        </p:txBody>
      </p:sp>
      <p:sp>
        <p:nvSpPr>
          <p:cNvPr id="3" name="Content Placeholder 2"/>
          <p:cNvSpPr>
            <a:spLocks noGrp="1"/>
          </p:cNvSpPr>
          <p:nvPr>
            <p:ph idx="1"/>
          </p:nvPr>
        </p:nvSpPr>
        <p:spPr>
          <a:xfrm>
            <a:off x="1828800" y="1219200"/>
            <a:ext cx="8305800" cy="5257800"/>
          </a:xfrm>
        </p:spPr>
        <p:txBody>
          <a:bodyPr>
            <a:noAutofit/>
          </a:bodyPr>
          <a:lstStyle/>
          <a:p>
            <a:pPr>
              <a:buFont typeface="Arial" pitchFamily="34" charset="0"/>
              <a:buChar char="•"/>
            </a:pPr>
            <a:r>
              <a:rPr lang="en-US" sz="2400" dirty="0"/>
              <a:t>At the third level of analysis, the biological and cognitive systems that make up the individual are embedded in an even larger system of interrelationships with other individuals. </a:t>
            </a:r>
          </a:p>
          <a:p>
            <a:pPr>
              <a:buFont typeface="Arial" pitchFamily="34" charset="0"/>
              <a:buChar char="•"/>
            </a:pPr>
            <a:r>
              <a:rPr lang="en-US" sz="2400" dirty="0"/>
              <a:t>At its beginning, psychology largely confined itself to the study of the individual acting alone. As the discipline matured, a few psychologists recognized that human behavior could be fully understood only if the social context in which behavior occurred was also taken into account. </a:t>
            </a:r>
          </a:p>
          <a:p>
            <a:pPr>
              <a:buFont typeface="Arial" pitchFamily="34" charset="0"/>
              <a:buChar char="•"/>
            </a:pPr>
            <a:r>
              <a:rPr lang="en-US" sz="2400" dirty="0"/>
              <a:t>This recognition led to many investigations of social influence, that is, how the presence and behavior of one or a few people affect the behavior and attitudes of another individual.</a:t>
            </a:r>
          </a:p>
        </p:txBody>
      </p:sp>
    </p:spTree>
    <p:extLst>
      <p:ext uri="{BB962C8B-B14F-4D97-AF65-F5344CB8AC3E}">
        <p14:creationId xmlns:p14="http://schemas.microsoft.com/office/powerpoint/2010/main" val="2813150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7520940" cy="548640"/>
          </a:xfrm>
        </p:spPr>
        <p:txBody>
          <a:bodyPr>
            <a:normAutofit fontScale="90000"/>
          </a:bodyPr>
          <a:lstStyle/>
          <a:p>
            <a:r>
              <a:rPr lang="en-US" b="1" dirty="0">
                <a:latin typeface="Franklin Gothic Medium Cond" panose="020B0606030402020204" pitchFamily="34" charset="0"/>
              </a:rPr>
              <a:t>Part 2:  option</a:t>
            </a:r>
          </a:p>
        </p:txBody>
      </p:sp>
      <p:sp>
        <p:nvSpPr>
          <p:cNvPr id="3" name="Content Placeholder 2"/>
          <p:cNvSpPr>
            <a:spLocks noGrp="1"/>
          </p:cNvSpPr>
          <p:nvPr>
            <p:ph idx="1"/>
          </p:nvPr>
        </p:nvSpPr>
        <p:spPr>
          <a:xfrm>
            <a:off x="1828800" y="1524000"/>
            <a:ext cx="8229600" cy="3733800"/>
          </a:xfrm>
        </p:spPr>
        <p:txBody>
          <a:bodyPr>
            <a:noAutofit/>
          </a:bodyPr>
          <a:lstStyle/>
          <a:p>
            <a:r>
              <a:rPr lang="en-US" sz="2400" dirty="0"/>
              <a:t>One option from the following list must be studied:</a:t>
            </a:r>
          </a:p>
          <a:p>
            <a:r>
              <a:rPr lang="en-US" sz="2400" dirty="0"/>
              <a:t> </a:t>
            </a:r>
          </a:p>
          <a:p>
            <a:r>
              <a:rPr lang="en-US" sz="2400" dirty="0"/>
              <a:t>	Abnormal Psychology</a:t>
            </a:r>
          </a:p>
          <a:p>
            <a:r>
              <a:rPr lang="en-US" sz="2400" dirty="0"/>
              <a:t> </a:t>
            </a:r>
          </a:p>
          <a:p>
            <a:r>
              <a:rPr lang="en-US" sz="2400" dirty="0"/>
              <a:t>	Developmental Psychology</a:t>
            </a:r>
          </a:p>
          <a:p>
            <a:r>
              <a:rPr lang="en-US" sz="2400" dirty="0"/>
              <a:t> </a:t>
            </a:r>
          </a:p>
          <a:p>
            <a:r>
              <a:rPr lang="en-US" sz="2400" dirty="0"/>
              <a:t>	Health Psychology</a:t>
            </a:r>
          </a:p>
          <a:p>
            <a:r>
              <a:rPr lang="en-US" sz="2400" dirty="0"/>
              <a:t> </a:t>
            </a:r>
          </a:p>
          <a:p>
            <a:r>
              <a:rPr lang="en-US" sz="2400" dirty="0"/>
              <a:t>	Psychology of Human Relationships</a:t>
            </a:r>
          </a:p>
          <a:p>
            <a:r>
              <a:rPr lang="en-US" sz="2400" dirty="0"/>
              <a:t> </a:t>
            </a:r>
          </a:p>
          <a:p>
            <a:r>
              <a:rPr lang="en-US" sz="2400" dirty="0"/>
              <a:t>	\</a:t>
            </a:r>
          </a:p>
          <a:p>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3429000"/>
            <a:ext cx="2743200" cy="2743200"/>
          </a:xfrm>
          <a:prstGeom prst="rect">
            <a:avLst/>
          </a:prstGeom>
        </p:spPr>
      </p:pic>
    </p:spTree>
    <p:extLst>
      <p:ext uri="{BB962C8B-B14F-4D97-AF65-F5344CB8AC3E}">
        <p14:creationId xmlns:p14="http://schemas.microsoft.com/office/powerpoint/2010/main" val="19460897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Learning objectives and command terms </a:t>
            </a:r>
          </a:p>
        </p:txBody>
      </p:sp>
      <p:sp>
        <p:nvSpPr>
          <p:cNvPr id="3" name="Content Placeholder 2"/>
          <p:cNvSpPr>
            <a:spLocks noGrp="1"/>
          </p:cNvSpPr>
          <p:nvPr>
            <p:ph idx="1"/>
          </p:nvPr>
        </p:nvSpPr>
        <p:spPr>
          <a:xfrm>
            <a:off x="2222863" y="2049862"/>
            <a:ext cx="8115300" cy="4385772"/>
          </a:xfrm>
        </p:spPr>
        <p:txBody>
          <a:bodyPr>
            <a:normAutofit fontScale="92500" lnSpcReduction="10000"/>
          </a:bodyPr>
          <a:lstStyle/>
          <a:p>
            <a:pPr>
              <a:buFont typeface="Arial" panose="020B0604020202020204" pitchFamily="34" charset="0"/>
              <a:buChar char="•"/>
            </a:pPr>
            <a:r>
              <a:rPr lang="en-US" dirty="0"/>
              <a:t>For each unit you will be given a set of Learning objectives (LO’s) which will identify all the main concepts you should know by the end of the unit. </a:t>
            </a:r>
          </a:p>
          <a:p>
            <a:pPr>
              <a:buFont typeface="Arial" panose="020B0604020202020204" pitchFamily="34" charset="0"/>
              <a:buChar char="•"/>
            </a:pPr>
            <a:r>
              <a:rPr lang="en-US" dirty="0"/>
              <a:t>It is incredibly important to understand what is meant by the proposed “command terms” so you know what type of information the reader is looking for </a:t>
            </a:r>
          </a:p>
          <a:p>
            <a:pPr>
              <a:buFont typeface="Arial" panose="020B0604020202020204" pitchFamily="34" charset="0"/>
              <a:buChar char="•"/>
            </a:pPr>
            <a:r>
              <a:rPr lang="en-US" u="sng" dirty="0"/>
              <a:t>Level one</a:t>
            </a:r>
            <a:r>
              <a:rPr lang="en-US" dirty="0"/>
              <a:t>: Knowledge and Comprehension: Do you understand the basic concepts of this idea, theory, study etc…</a:t>
            </a:r>
          </a:p>
          <a:p>
            <a:pPr lvl="2">
              <a:buFont typeface="Arial" panose="020B0604020202020204" pitchFamily="34" charset="0"/>
              <a:buChar char="•"/>
            </a:pPr>
            <a:r>
              <a:rPr lang="en-US" sz="2000" b="1" u="sng" dirty="0"/>
              <a:t>Examples</a:t>
            </a:r>
            <a:r>
              <a:rPr lang="en-US" sz="2000" dirty="0"/>
              <a:t>: Define, describe, outline, state</a:t>
            </a:r>
          </a:p>
          <a:p>
            <a:pPr>
              <a:buFont typeface="Arial" panose="020B0604020202020204" pitchFamily="34" charset="0"/>
              <a:buChar char="•"/>
            </a:pPr>
            <a:r>
              <a:rPr lang="en-US" u="sng" dirty="0"/>
              <a:t>Level two</a:t>
            </a:r>
            <a:r>
              <a:rPr lang="en-US" dirty="0"/>
              <a:t>: Application and Analysis: Can you apply or break down your understanding of this concept to help better explain it</a:t>
            </a:r>
          </a:p>
          <a:p>
            <a:pPr lvl="2">
              <a:buFont typeface="Arial" panose="020B0604020202020204" pitchFamily="34" charset="0"/>
              <a:buChar char="•"/>
            </a:pPr>
            <a:r>
              <a:rPr lang="en-US" sz="2000" b="1" u="sng" dirty="0"/>
              <a:t>Examples</a:t>
            </a:r>
            <a:r>
              <a:rPr lang="en-US" sz="2000" dirty="0"/>
              <a:t>: </a:t>
            </a:r>
            <a:r>
              <a:rPr lang="en-US" sz="2000" dirty="0" err="1"/>
              <a:t>Analyse</a:t>
            </a:r>
            <a:r>
              <a:rPr lang="en-US" sz="2000" dirty="0"/>
              <a:t>, Apply, Distinguish, Explain</a:t>
            </a:r>
          </a:p>
          <a:p>
            <a:pPr>
              <a:buFont typeface="Arial" panose="020B0604020202020204" pitchFamily="34" charset="0"/>
              <a:buChar char="•"/>
            </a:pPr>
            <a:r>
              <a:rPr lang="en-US" u="sng" dirty="0"/>
              <a:t>Level Three: </a:t>
            </a:r>
            <a:r>
              <a:rPr lang="en-US" dirty="0"/>
              <a:t>Synthesis and Evaluation:</a:t>
            </a:r>
          </a:p>
          <a:p>
            <a:pPr lvl="2">
              <a:buFont typeface="Arial" panose="020B0604020202020204" pitchFamily="34" charset="0"/>
              <a:buChar char="•"/>
            </a:pPr>
            <a:r>
              <a:rPr lang="en-US" sz="2000" dirty="0"/>
              <a:t>Examples: Compare, Discuss, contrast, To what extent</a:t>
            </a:r>
            <a:r>
              <a:rPr lang="en-US" dirty="0"/>
              <a:t>?  </a:t>
            </a:r>
          </a:p>
        </p:txBody>
      </p:sp>
    </p:spTree>
    <p:extLst>
      <p:ext uri="{BB962C8B-B14F-4D97-AF65-F5344CB8AC3E}">
        <p14:creationId xmlns:p14="http://schemas.microsoft.com/office/powerpoint/2010/main" val="25202730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Practice; Explaining Command Terms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000" dirty="0"/>
              <a:t>In your research teams, work collaboratively through the hand out to help better understand the expectation behind each command term</a:t>
            </a:r>
          </a:p>
          <a:p>
            <a:pPr>
              <a:buFont typeface="Arial" panose="020B0604020202020204" pitchFamily="34" charset="0"/>
              <a:buChar char="•"/>
            </a:pPr>
            <a:r>
              <a:rPr lang="en-US" sz="3000" dirty="0"/>
              <a:t>Your job is not to actually answer the question, but instead explain HOW you would answer this question on a test and what type of information you would need to provide. </a:t>
            </a:r>
          </a:p>
          <a:p>
            <a:pPr marL="0" indent="0"/>
            <a:endParaRPr lang="en-US" dirty="0"/>
          </a:p>
        </p:txBody>
      </p:sp>
    </p:spTree>
    <p:extLst>
      <p:ext uri="{BB962C8B-B14F-4D97-AF65-F5344CB8AC3E}">
        <p14:creationId xmlns:p14="http://schemas.microsoft.com/office/powerpoint/2010/main" val="1468387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Methods: Part 1 </a:t>
            </a:r>
          </a:p>
        </p:txBody>
      </p:sp>
      <p:sp>
        <p:nvSpPr>
          <p:cNvPr id="3" name="Text Placeholder 2"/>
          <p:cNvSpPr>
            <a:spLocks noGrp="1"/>
          </p:cNvSpPr>
          <p:nvPr>
            <p:ph type="body" idx="1"/>
          </p:nvPr>
        </p:nvSpPr>
        <p:spPr/>
        <p:txBody>
          <a:bodyPr>
            <a:normAutofit/>
          </a:bodyPr>
          <a:lstStyle/>
          <a:p>
            <a:r>
              <a:rPr lang="en-US" dirty="0"/>
              <a:t>Research Hypothesis, </a:t>
            </a:r>
            <a:r>
              <a:rPr lang="en-US" dirty="0" err="1"/>
              <a:t>Empircal</a:t>
            </a:r>
            <a:r>
              <a:rPr lang="en-US" dirty="0"/>
              <a:t> Evidence and data </a:t>
            </a:r>
          </a:p>
        </p:txBody>
      </p:sp>
    </p:spTree>
    <p:extLst>
      <p:ext uri="{BB962C8B-B14F-4D97-AF65-F5344CB8AC3E}">
        <p14:creationId xmlns:p14="http://schemas.microsoft.com/office/powerpoint/2010/main" val="31497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 is a research Hypothesis?</a:t>
            </a:r>
          </a:p>
        </p:txBody>
      </p:sp>
      <p:sp>
        <p:nvSpPr>
          <p:cNvPr id="3" name="Content Placeholder 2"/>
          <p:cNvSpPr>
            <a:spLocks noGrp="1"/>
          </p:cNvSpPr>
          <p:nvPr>
            <p:ph idx="1"/>
          </p:nvPr>
        </p:nvSpPr>
        <p:spPr>
          <a:xfrm>
            <a:off x="1901190" y="1698172"/>
            <a:ext cx="4206240" cy="3579849"/>
          </a:xfrm>
        </p:spPr>
        <p:txBody>
          <a:bodyPr>
            <a:noAutofit/>
          </a:bodyPr>
          <a:lstStyle/>
          <a:p>
            <a:pPr>
              <a:buFont typeface="Courier New" panose="02070309020205020404" pitchFamily="49" charset="0"/>
              <a:buChar char="o"/>
            </a:pPr>
            <a:r>
              <a:rPr lang="en-US" sz="2200" u="sng" dirty="0"/>
              <a:t>Research Hypothesis</a:t>
            </a:r>
            <a:r>
              <a:rPr lang="en-US" sz="2200" dirty="0"/>
              <a:t>: A precise and testable statement that predicts what is expected to happen to the variables research study</a:t>
            </a:r>
          </a:p>
          <a:p>
            <a:pPr lvl="1">
              <a:buFont typeface="Courier New" panose="02070309020205020404" pitchFamily="49" charset="0"/>
              <a:buChar char="o"/>
            </a:pPr>
            <a:r>
              <a:rPr lang="en-US" sz="2200" dirty="0"/>
              <a:t>May be based upon the predictions of a theory</a:t>
            </a:r>
          </a:p>
          <a:p>
            <a:pPr lvl="1">
              <a:buFont typeface="Courier New" panose="02070309020205020404" pitchFamily="49" charset="0"/>
              <a:buChar char="o"/>
            </a:pPr>
            <a:r>
              <a:rPr lang="en-US" sz="2200" dirty="0"/>
              <a:t>Must be accepted or rejected based on the findings of an </a:t>
            </a:r>
            <a:r>
              <a:rPr lang="en-US" sz="2200" u="sng" dirty="0"/>
              <a:t>empirical study</a:t>
            </a:r>
          </a:p>
        </p:txBody>
      </p:sp>
      <p:pic>
        <p:nvPicPr>
          <p:cNvPr id="4" name="Picture 3"/>
          <p:cNvPicPr>
            <a:picLocks noChangeAspect="1"/>
          </p:cNvPicPr>
          <p:nvPr/>
        </p:nvPicPr>
        <p:blipFill>
          <a:blip r:embed="rId2"/>
          <a:stretch>
            <a:fillRect/>
          </a:stretch>
        </p:blipFill>
        <p:spPr>
          <a:xfrm>
            <a:off x="6259830" y="1698172"/>
            <a:ext cx="4560570" cy="4038600"/>
          </a:xfrm>
          <a:prstGeom prst="rect">
            <a:avLst/>
          </a:prstGeom>
        </p:spPr>
      </p:pic>
    </p:spTree>
    <p:extLst>
      <p:ext uri="{BB962C8B-B14F-4D97-AF65-F5344CB8AC3E}">
        <p14:creationId xmlns:p14="http://schemas.microsoft.com/office/powerpoint/2010/main" val="1931992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rtlCol="0" anchor="t">
            <a:noAutofit/>
          </a:bodyPr>
          <a:lstStyle/>
          <a:p>
            <a:pPr>
              <a:defRPr/>
            </a:pPr>
            <a:r>
              <a:rPr lang="en-US" dirty="0"/>
              <a:t>Fields of Psychology</a:t>
            </a:r>
          </a:p>
        </p:txBody>
      </p:sp>
      <p:sp>
        <p:nvSpPr>
          <p:cNvPr id="11267" name="Rectangle 3"/>
          <p:cNvSpPr>
            <a:spLocks noGrp="1" noChangeArrowheads="1"/>
          </p:cNvSpPr>
          <p:nvPr>
            <p:ph idx="1"/>
          </p:nvPr>
        </p:nvSpPr>
        <p:spPr>
          <a:xfrm>
            <a:off x="2057400" y="1371600"/>
            <a:ext cx="8305800" cy="4648200"/>
          </a:xfrm>
        </p:spPr>
        <p:txBody>
          <a:bodyPr rtlCol="0">
            <a:normAutofit lnSpcReduction="10000"/>
          </a:bodyPr>
          <a:lstStyle/>
          <a:p>
            <a:pPr marL="361950" indent="-361950">
              <a:lnSpc>
                <a:spcPct val="90000"/>
              </a:lnSpc>
              <a:spcAft>
                <a:spcPts val="0"/>
              </a:spcAft>
              <a:buNone/>
              <a:defRPr/>
            </a:pPr>
            <a:r>
              <a:rPr lang="en-US" sz="2400" b="1" dirty="0"/>
              <a:t>School psychologists: </a:t>
            </a:r>
          </a:p>
          <a:p>
            <a:pPr marL="819150" lvl="1" indent="-361950">
              <a:lnSpc>
                <a:spcPct val="90000"/>
              </a:lnSpc>
              <a:spcAft>
                <a:spcPts val="0"/>
              </a:spcAft>
              <a:buFont typeface="Times" charset="0"/>
              <a:buChar char="–"/>
              <a:defRPr/>
            </a:pPr>
            <a:r>
              <a:rPr lang="en-US" sz="2400" dirty="0"/>
              <a:t>Employed by school systems to assist </a:t>
            </a:r>
            <a:br>
              <a:rPr lang="en-US" sz="2400" dirty="0"/>
            </a:br>
            <a:r>
              <a:rPr lang="en-US" sz="2400" dirty="0"/>
              <a:t>students with problems that interfere</a:t>
            </a:r>
            <a:br>
              <a:rPr lang="en-US" sz="2400" dirty="0"/>
            </a:br>
            <a:r>
              <a:rPr lang="en-US" sz="2400" dirty="0"/>
              <a:t>with learning. </a:t>
            </a:r>
          </a:p>
          <a:p>
            <a:pPr marL="819150" lvl="1" indent="-361950">
              <a:lnSpc>
                <a:spcPct val="90000"/>
              </a:lnSpc>
              <a:spcAft>
                <a:spcPts val="0"/>
              </a:spcAft>
              <a:buFont typeface="Times" charset="0"/>
              <a:buChar char="–"/>
              <a:defRPr/>
            </a:pPr>
            <a:r>
              <a:rPr lang="en-US" sz="2400" dirty="0"/>
              <a:t>One focus is that of placement of </a:t>
            </a:r>
            <a:br>
              <a:rPr lang="en-US" sz="2400" dirty="0"/>
            </a:br>
            <a:r>
              <a:rPr lang="en-US" sz="2400" dirty="0"/>
              <a:t>students in special classes</a:t>
            </a:r>
            <a:endParaRPr lang="en-US" dirty="0"/>
          </a:p>
          <a:p>
            <a:pPr marL="361950" indent="-361950">
              <a:lnSpc>
                <a:spcPct val="90000"/>
              </a:lnSpc>
              <a:spcBef>
                <a:spcPts val="1800"/>
              </a:spcBef>
              <a:spcAft>
                <a:spcPts val="0"/>
              </a:spcAft>
              <a:buNone/>
              <a:defRPr/>
            </a:pPr>
            <a:r>
              <a:rPr lang="en-US" sz="2400" b="1" dirty="0"/>
              <a:t>Educational psychologists: </a:t>
            </a:r>
          </a:p>
          <a:p>
            <a:pPr marL="819150" lvl="1" indent="-361950">
              <a:lnSpc>
                <a:spcPct val="90000"/>
              </a:lnSpc>
              <a:spcAft>
                <a:spcPts val="0"/>
              </a:spcAft>
              <a:buFont typeface="Times" charset="0"/>
              <a:buChar char="–"/>
              <a:defRPr/>
            </a:pPr>
            <a:r>
              <a:rPr lang="en-US" sz="2400" dirty="0"/>
              <a:t>Like school psychologists. </a:t>
            </a:r>
          </a:p>
          <a:p>
            <a:pPr marL="819150" lvl="1" indent="-361950">
              <a:lnSpc>
                <a:spcPct val="90000"/>
              </a:lnSpc>
              <a:spcBef>
                <a:spcPts val="600"/>
              </a:spcBef>
              <a:spcAft>
                <a:spcPts val="0"/>
              </a:spcAft>
              <a:buFont typeface="Times" charset="0"/>
              <a:buChar char="–"/>
              <a:defRPr/>
            </a:pPr>
            <a:r>
              <a:rPr lang="en-US" sz="2400" dirty="0"/>
              <a:t>Attempt to facilitate learning but focus on course planning, instructional methods.  </a:t>
            </a:r>
          </a:p>
          <a:p>
            <a:pPr marL="819150" lvl="1" indent="-361950">
              <a:lnSpc>
                <a:spcPct val="90000"/>
              </a:lnSpc>
              <a:spcBef>
                <a:spcPts val="600"/>
              </a:spcBef>
              <a:spcAft>
                <a:spcPts val="1200"/>
              </a:spcAft>
              <a:buFont typeface="Times" charset="0"/>
              <a:buChar char="–"/>
              <a:defRPr/>
            </a:pPr>
            <a:r>
              <a:rPr lang="en-US" sz="2400" dirty="0"/>
              <a:t>Focus on motivation, intelligence, testing, and student and teacher behavior.</a:t>
            </a:r>
          </a:p>
          <a:p>
            <a:pPr marL="361950" indent="-361950">
              <a:lnSpc>
                <a:spcPct val="90000"/>
              </a:lnSpc>
              <a:spcAft>
                <a:spcPts val="0"/>
              </a:spcAft>
              <a:buNone/>
              <a:defRPr/>
            </a:pPr>
            <a:endParaRPr lang="en-US" sz="1700" dirty="0"/>
          </a:p>
          <a:p>
            <a:pPr marL="361950" indent="-361950">
              <a:lnSpc>
                <a:spcPct val="90000"/>
              </a:lnSpc>
              <a:spcAft>
                <a:spcPts val="0"/>
              </a:spcAft>
              <a:buFont typeface="Arial" pitchFamily="34" charset="0"/>
              <a:buChar char="•"/>
              <a:defRPr/>
            </a:pPr>
            <a:endParaRPr lang="en-US" sz="1700" dirty="0"/>
          </a:p>
          <a:p>
            <a:pPr marL="361950" indent="-361950">
              <a:lnSpc>
                <a:spcPct val="90000"/>
              </a:lnSpc>
              <a:spcAft>
                <a:spcPts val="0"/>
              </a:spcAft>
              <a:buFont typeface="Arial" pitchFamily="34" charset="0"/>
              <a:buChar char="•"/>
              <a:defRPr/>
            </a:pPr>
            <a:endParaRPr lang="en-US" sz="1700" dirty="0"/>
          </a:p>
        </p:txBody>
      </p:sp>
      <p:pic>
        <p:nvPicPr>
          <p:cNvPr id="71682" name="Picture 2" descr="http://cmweb.pvschools.net/qresweb/images/School_House.jpg"/>
          <p:cNvPicPr>
            <a:picLocks noChangeAspect="1" noChangeArrowheads="1"/>
          </p:cNvPicPr>
          <p:nvPr/>
        </p:nvPicPr>
        <p:blipFill>
          <a:blip r:embed="rId2" cstate="print"/>
          <a:srcRect/>
          <a:stretch>
            <a:fillRect/>
          </a:stretch>
        </p:blipFill>
        <p:spPr bwMode="auto">
          <a:xfrm>
            <a:off x="7848600" y="1447801"/>
            <a:ext cx="2133600" cy="2397303"/>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What is Empirical Research? </a:t>
            </a:r>
          </a:p>
        </p:txBody>
      </p:sp>
      <p:sp>
        <p:nvSpPr>
          <p:cNvPr id="3" name="Content Placeholder 2"/>
          <p:cNvSpPr>
            <a:spLocks noGrp="1"/>
          </p:cNvSpPr>
          <p:nvPr>
            <p:ph idx="1"/>
          </p:nvPr>
        </p:nvSpPr>
        <p:spPr>
          <a:xfrm>
            <a:off x="5423263" y="1785257"/>
            <a:ext cx="4610100" cy="3579849"/>
          </a:xfrm>
        </p:spPr>
        <p:txBody>
          <a:bodyPr>
            <a:noAutofit/>
          </a:bodyPr>
          <a:lstStyle/>
          <a:p>
            <a:pPr>
              <a:buFont typeface="Courier New" panose="02070309020205020404" pitchFamily="49" charset="0"/>
              <a:buChar char="o"/>
            </a:pPr>
            <a:r>
              <a:rPr lang="en-US" sz="2200" u="sng" dirty="0"/>
              <a:t>Empirical Research</a:t>
            </a:r>
            <a:r>
              <a:rPr lang="en-US" sz="2200" dirty="0"/>
              <a:t>: Any activity that includes the organized collection and analysis of empirical data. </a:t>
            </a:r>
          </a:p>
          <a:p>
            <a:pPr lvl="1">
              <a:buFont typeface="Courier New" panose="02070309020205020404" pitchFamily="49" charset="0"/>
              <a:buChar char="o"/>
            </a:pPr>
            <a:r>
              <a:rPr lang="en-US" sz="2200" dirty="0"/>
              <a:t>Researcher must decide on a methodology to use for data collection which will vary based on the type of data (Quantitative or Qualitative) </a:t>
            </a:r>
          </a:p>
          <a:p>
            <a:pPr lvl="1">
              <a:buFont typeface="Courier New" panose="02070309020205020404" pitchFamily="49" charset="0"/>
              <a:buChar char="o"/>
            </a:pPr>
            <a:r>
              <a:rPr lang="en-US" sz="2200" b="1" u="sng" dirty="0"/>
              <a:t>Examples</a:t>
            </a:r>
            <a:r>
              <a:rPr lang="en-US" sz="2200" dirty="0"/>
              <a:t>: Bandura et al., Zimbardo prison experiment, etc….</a:t>
            </a:r>
          </a:p>
        </p:txBody>
      </p:sp>
      <p:pic>
        <p:nvPicPr>
          <p:cNvPr id="4" name="Picture 3"/>
          <p:cNvPicPr>
            <a:picLocks noChangeAspect="1"/>
          </p:cNvPicPr>
          <p:nvPr/>
        </p:nvPicPr>
        <p:blipFill>
          <a:blip r:embed="rId2"/>
          <a:stretch>
            <a:fillRect/>
          </a:stretch>
        </p:blipFill>
        <p:spPr>
          <a:xfrm>
            <a:off x="1454333" y="1785257"/>
            <a:ext cx="3733799" cy="4114800"/>
          </a:xfrm>
          <a:prstGeom prst="rect">
            <a:avLst/>
          </a:prstGeom>
        </p:spPr>
      </p:pic>
    </p:spTree>
    <p:extLst>
      <p:ext uri="{BB962C8B-B14F-4D97-AF65-F5344CB8AC3E}">
        <p14:creationId xmlns:p14="http://schemas.microsoft.com/office/powerpoint/2010/main" val="7733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Qualitative vs Quantitative Data</a:t>
            </a:r>
          </a:p>
        </p:txBody>
      </p:sp>
      <p:sp>
        <p:nvSpPr>
          <p:cNvPr id="3" name="Text Placeholder 2"/>
          <p:cNvSpPr>
            <a:spLocks noGrp="1"/>
          </p:cNvSpPr>
          <p:nvPr>
            <p:ph type="body" idx="1"/>
          </p:nvPr>
        </p:nvSpPr>
        <p:spPr/>
        <p:txBody>
          <a:bodyPr>
            <a:normAutofit/>
          </a:bodyPr>
          <a:lstStyle/>
          <a:p>
            <a:pPr algn="ctr"/>
            <a:r>
              <a:rPr lang="en-US" b="1" u="sng" dirty="0"/>
              <a:t>Qualitative </a:t>
            </a:r>
          </a:p>
        </p:txBody>
      </p:sp>
      <p:sp>
        <p:nvSpPr>
          <p:cNvPr id="4" name="Content Placeholder 3"/>
          <p:cNvSpPr>
            <a:spLocks noGrp="1"/>
          </p:cNvSpPr>
          <p:nvPr>
            <p:ph sz="half" idx="2"/>
          </p:nvPr>
        </p:nvSpPr>
        <p:spPr/>
        <p:txBody>
          <a:bodyPr>
            <a:normAutofit/>
          </a:bodyPr>
          <a:lstStyle/>
          <a:p>
            <a:pPr>
              <a:buFont typeface="Arial" panose="020B0604020202020204" pitchFamily="34" charset="0"/>
              <a:buChar char="•"/>
            </a:pPr>
            <a:r>
              <a:rPr lang="en-US" b="0" dirty="0"/>
              <a:t>The information is numerical (e.g. experiments or surveys) </a:t>
            </a:r>
          </a:p>
          <a:p>
            <a:pPr>
              <a:buFont typeface="Arial" panose="020B0604020202020204" pitchFamily="34" charset="0"/>
              <a:buChar char="•"/>
            </a:pPr>
            <a:r>
              <a:rPr lang="en-US" b="0" dirty="0"/>
              <a:t>Data analysis is in the form of statistics (e.g. mean, median, mode, standard deviation or percentages) </a:t>
            </a:r>
          </a:p>
        </p:txBody>
      </p:sp>
      <p:sp>
        <p:nvSpPr>
          <p:cNvPr id="5" name="Text Placeholder 4"/>
          <p:cNvSpPr>
            <a:spLocks noGrp="1"/>
          </p:cNvSpPr>
          <p:nvPr>
            <p:ph type="body" sz="quarter" idx="3"/>
          </p:nvPr>
        </p:nvSpPr>
        <p:spPr/>
        <p:txBody>
          <a:bodyPr>
            <a:normAutofit/>
          </a:bodyPr>
          <a:lstStyle/>
          <a:p>
            <a:pPr algn="ctr"/>
            <a:r>
              <a:rPr lang="en-US" b="1" u="sng" dirty="0"/>
              <a:t>Quantitative </a:t>
            </a:r>
          </a:p>
        </p:txBody>
      </p:sp>
      <p:sp>
        <p:nvSpPr>
          <p:cNvPr id="6" name="Content Placeholder 5"/>
          <p:cNvSpPr>
            <a:spLocks noGrp="1"/>
          </p:cNvSpPr>
          <p:nvPr>
            <p:ph sz="quarter" idx="4"/>
          </p:nvPr>
        </p:nvSpPr>
        <p:spPr/>
        <p:txBody>
          <a:bodyPr>
            <a:normAutofit/>
          </a:bodyPr>
          <a:lstStyle/>
          <a:p>
            <a:pPr>
              <a:buFont typeface="Arial" panose="020B0604020202020204" pitchFamily="34" charset="0"/>
              <a:buChar char="•"/>
            </a:pPr>
            <a:r>
              <a:rPr lang="en-US" b="0" dirty="0"/>
              <a:t>The information is in the </a:t>
            </a:r>
            <a:r>
              <a:rPr lang="en-US" b="0" i="1" dirty="0"/>
              <a:t>meaning</a:t>
            </a:r>
            <a:r>
              <a:rPr lang="en-US" b="0" dirty="0"/>
              <a:t> of the data (</a:t>
            </a:r>
            <a:r>
              <a:rPr lang="en-US" b="0" dirty="0" err="1"/>
              <a:t>i.e</a:t>
            </a:r>
            <a:r>
              <a:rPr lang="en-US" b="0" dirty="0"/>
              <a:t> interviews or journal entries)</a:t>
            </a:r>
          </a:p>
          <a:p>
            <a:pPr>
              <a:buFont typeface="Arial" panose="020B0604020202020204" pitchFamily="34" charset="0"/>
              <a:buChar char="•"/>
            </a:pPr>
            <a:r>
              <a:rPr lang="en-US" b="0" dirty="0"/>
              <a:t>Data analysis is in the form of interpretation of the data to see what the data reveals.  </a:t>
            </a:r>
          </a:p>
          <a:p>
            <a:pPr>
              <a:buFont typeface="Arial" panose="020B0604020202020204" pitchFamily="34" charset="0"/>
              <a:buChar char="•"/>
            </a:pPr>
            <a:endParaRPr lang="en-US" i="1" dirty="0"/>
          </a:p>
        </p:txBody>
      </p:sp>
    </p:spTree>
    <p:extLst>
      <p:ext uri="{BB962C8B-B14F-4D97-AF65-F5344CB8AC3E}">
        <p14:creationId xmlns:p14="http://schemas.microsoft.com/office/powerpoint/2010/main" val="150915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chor="t">
            <a:noAutofit/>
          </a:bodyPr>
          <a:lstStyle/>
          <a:p>
            <a:pPr>
              <a:defRPr/>
            </a:pPr>
            <a:r>
              <a:rPr lang="en-US" dirty="0"/>
              <a:t>Fields of Psychology</a:t>
            </a:r>
          </a:p>
        </p:txBody>
      </p:sp>
      <p:sp>
        <p:nvSpPr>
          <p:cNvPr id="12291" name="Rectangle 3"/>
          <p:cNvSpPr>
            <a:spLocks noGrp="1" noChangeArrowheads="1"/>
          </p:cNvSpPr>
          <p:nvPr>
            <p:ph idx="1"/>
          </p:nvPr>
        </p:nvSpPr>
        <p:spPr>
          <a:xfrm>
            <a:off x="1981200" y="1371600"/>
            <a:ext cx="8229600" cy="4953000"/>
          </a:xfrm>
        </p:spPr>
        <p:txBody>
          <a:bodyPr rtlCol="0">
            <a:normAutofit/>
          </a:bodyPr>
          <a:lstStyle/>
          <a:p>
            <a:pPr marL="361950" indent="-361950">
              <a:lnSpc>
                <a:spcPct val="90000"/>
              </a:lnSpc>
              <a:spcAft>
                <a:spcPts val="0"/>
              </a:spcAft>
              <a:buNone/>
              <a:defRPr/>
            </a:pPr>
            <a:r>
              <a:rPr lang="en-US" sz="2400" b="1" dirty="0"/>
              <a:t>Developmental psychologists: </a:t>
            </a:r>
          </a:p>
          <a:p>
            <a:pPr marL="819150" lvl="1" indent="-361950">
              <a:lnSpc>
                <a:spcPct val="90000"/>
              </a:lnSpc>
              <a:spcBef>
                <a:spcPts val="0"/>
              </a:spcBef>
              <a:spcAft>
                <a:spcPts val="1200"/>
              </a:spcAft>
              <a:buFont typeface="Times" charset="0"/>
              <a:buChar char="–"/>
              <a:defRPr/>
            </a:pPr>
            <a:r>
              <a:rPr lang="en-US" sz="2400" dirty="0"/>
              <a:t>Study the changes, physical, cognitive, social and personality, that occur throughout the life span.</a:t>
            </a:r>
          </a:p>
          <a:p>
            <a:pPr marL="361950" indent="-361950">
              <a:lnSpc>
                <a:spcPct val="90000"/>
              </a:lnSpc>
              <a:spcAft>
                <a:spcPts val="0"/>
              </a:spcAft>
              <a:buNone/>
              <a:defRPr/>
            </a:pPr>
            <a:r>
              <a:rPr lang="en-US" sz="2400" b="1" dirty="0"/>
              <a:t>Personality psychologists: </a:t>
            </a:r>
          </a:p>
          <a:p>
            <a:pPr marL="819150" lvl="1" indent="-361950">
              <a:lnSpc>
                <a:spcPct val="90000"/>
              </a:lnSpc>
              <a:spcAft>
                <a:spcPts val="1200"/>
              </a:spcAft>
              <a:buFont typeface="Arial" pitchFamily="34" charset="0"/>
              <a:buChar char="–"/>
              <a:defRPr/>
            </a:pPr>
            <a:r>
              <a:rPr lang="en-US" sz="2400" dirty="0"/>
              <a:t>Focus on identifying and measuring human traits, determining influences on human thought processes, feelings, and behavior and explaining psychological disorders. </a:t>
            </a:r>
            <a:endParaRPr lang="en-US" sz="1900" dirty="0"/>
          </a:p>
          <a:p>
            <a:pPr marL="361950" indent="-361950">
              <a:lnSpc>
                <a:spcPct val="90000"/>
              </a:lnSpc>
              <a:buNone/>
            </a:pPr>
            <a:r>
              <a:rPr lang="en-US" sz="2400" b="1" dirty="0"/>
              <a:t>Social psychologists: </a:t>
            </a:r>
          </a:p>
          <a:p>
            <a:pPr marL="819150" lvl="1" indent="-361950">
              <a:lnSpc>
                <a:spcPct val="90000"/>
              </a:lnSpc>
              <a:spcBef>
                <a:spcPct val="0"/>
              </a:spcBef>
              <a:spcAft>
                <a:spcPts val="1200"/>
              </a:spcAft>
            </a:pPr>
            <a:r>
              <a:rPr lang="en-US" sz="2400" dirty="0"/>
              <a:t>Primarily concerned with individual’s thoughts, feelings, and behavior in social situations.</a:t>
            </a:r>
          </a:p>
          <a:p>
            <a:pPr marL="361950" indent="-361950">
              <a:lnSpc>
                <a:spcPct val="90000"/>
              </a:lnSpc>
              <a:spcAft>
                <a:spcPts val="0"/>
              </a:spcAft>
              <a:buFont typeface="Times" charset="0"/>
              <a:buChar char="•"/>
              <a:defRPr/>
            </a:pPr>
            <a:endParaRPr lang="en-US" sz="1900" dirty="0"/>
          </a:p>
          <a:p>
            <a:pPr marL="361950" indent="-361950">
              <a:lnSpc>
                <a:spcPct val="90000"/>
              </a:lnSpc>
              <a:spcAft>
                <a:spcPts val="0"/>
              </a:spcAft>
              <a:buFont typeface="Times" charset="0"/>
              <a:buChar char="•"/>
              <a:defRPr/>
            </a:pPr>
            <a:endParaRPr lang="en-US" sz="1500" dirty="0"/>
          </a:p>
          <a:p>
            <a:pPr marL="361950" indent="-361950">
              <a:lnSpc>
                <a:spcPct val="90000"/>
              </a:lnSpc>
              <a:spcAft>
                <a:spcPts val="0"/>
              </a:spcAft>
              <a:buNone/>
              <a:defRPr/>
            </a:pPr>
            <a:endParaRPr lang="en-US" sz="1500" dirty="0"/>
          </a:p>
          <a:p>
            <a:pPr marL="361950" indent="-361950">
              <a:lnSpc>
                <a:spcPct val="90000"/>
              </a:lnSpc>
              <a:spcAft>
                <a:spcPts val="0"/>
              </a:spcAft>
              <a:buNone/>
              <a:defRPr/>
            </a:pPr>
            <a:endParaRPr lang="en-US" sz="1500" dirty="0"/>
          </a:p>
          <a:p>
            <a:pPr marL="361950" indent="-361950">
              <a:lnSpc>
                <a:spcPct val="90000"/>
              </a:lnSpc>
              <a:spcAft>
                <a:spcPts val="0"/>
              </a:spcAft>
              <a:buNone/>
              <a:defRPr/>
            </a:pPr>
            <a:endParaRPr lang="en-US" sz="1500" dirty="0"/>
          </a:p>
          <a:p>
            <a:pPr marL="361950" indent="-361950">
              <a:lnSpc>
                <a:spcPct val="90000"/>
              </a:lnSpc>
              <a:spcAft>
                <a:spcPts val="0"/>
              </a:spcAft>
              <a:buNone/>
              <a:defRPr/>
            </a:pPr>
            <a:endParaRPr lang="en-US" sz="15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rtlCol="0" anchor="t">
            <a:noAutofit/>
          </a:bodyPr>
          <a:lstStyle/>
          <a:p>
            <a:pPr>
              <a:defRPr/>
            </a:pPr>
            <a:r>
              <a:rPr lang="en-US" dirty="0"/>
              <a:t>Fields of Psychology</a:t>
            </a:r>
          </a:p>
        </p:txBody>
      </p:sp>
      <p:sp>
        <p:nvSpPr>
          <p:cNvPr id="14338" name="Rectangle 3"/>
          <p:cNvSpPr>
            <a:spLocks noGrp="1" noChangeArrowheads="1"/>
          </p:cNvSpPr>
          <p:nvPr>
            <p:ph idx="1"/>
          </p:nvPr>
        </p:nvSpPr>
        <p:spPr/>
        <p:txBody>
          <a:bodyPr>
            <a:normAutofit fontScale="92500" lnSpcReduction="10000"/>
          </a:bodyPr>
          <a:lstStyle/>
          <a:p>
            <a:pPr marL="361950" indent="-361950">
              <a:lnSpc>
                <a:spcPct val="90000"/>
              </a:lnSpc>
              <a:buNone/>
            </a:pPr>
            <a:r>
              <a:rPr lang="en-US" sz="2400" b="1" dirty="0"/>
              <a:t>Environmental psychologists:</a:t>
            </a:r>
          </a:p>
          <a:p>
            <a:pPr marL="819150" lvl="1" indent="-361950">
              <a:lnSpc>
                <a:spcPct val="90000"/>
              </a:lnSpc>
            </a:pPr>
            <a:r>
              <a:rPr lang="en-US" sz="2400" dirty="0"/>
              <a:t>Study how people and environment influence each other and</a:t>
            </a:r>
          </a:p>
          <a:p>
            <a:pPr marL="819150" lvl="1" indent="-361950">
              <a:lnSpc>
                <a:spcPct val="90000"/>
              </a:lnSpc>
              <a:spcBef>
                <a:spcPct val="0"/>
              </a:spcBef>
              <a:spcAft>
                <a:spcPts val="1200"/>
              </a:spcAft>
            </a:pPr>
            <a:r>
              <a:rPr lang="en-US" sz="2400" dirty="0"/>
              <a:t>Study ways to encourage recycling, for example.</a:t>
            </a:r>
          </a:p>
          <a:p>
            <a:pPr marL="361950" indent="-361950">
              <a:lnSpc>
                <a:spcPct val="90000"/>
              </a:lnSpc>
              <a:buNone/>
            </a:pPr>
            <a:r>
              <a:rPr lang="en-US" sz="2400" b="1" dirty="0"/>
              <a:t>Experimental psychologists: </a:t>
            </a:r>
          </a:p>
          <a:p>
            <a:pPr marL="819150" lvl="1" indent="-361950">
              <a:lnSpc>
                <a:spcPct val="90000"/>
              </a:lnSpc>
            </a:pPr>
            <a:r>
              <a:rPr lang="en-US" sz="2400" dirty="0"/>
              <a:t>Conduct experiments, and </a:t>
            </a:r>
          </a:p>
          <a:p>
            <a:pPr marL="819150" lvl="1" indent="-361950">
              <a:lnSpc>
                <a:spcPct val="90000"/>
              </a:lnSpc>
              <a:spcBef>
                <a:spcPct val="0"/>
              </a:spcBef>
              <a:spcAft>
                <a:spcPts val="1200"/>
              </a:spcAft>
            </a:pPr>
            <a:r>
              <a:rPr lang="en-US" sz="2400" dirty="0"/>
              <a:t>Specialize in basic processes such as the nervous system, sensation and perception, learning and memory, thought, motivation, and emotion.</a:t>
            </a:r>
            <a:endParaRPr lang="en-US" sz="1100" dirty="0"/>
          </a:p>
          <a:p>
            <a:pPr marL="361950" indent="-361950">
              <a:lnSpc>
                <a:spcPct val="90000"/>
              </a:lnSpc>
              <a:buNone/>
            </a:pPr>
            <a:r>
              <a:rPr lang="en-US" sz="2400" b="1" dirty="0"/>
              <a:t>Industrial psychologists: </a:t>
            </a:r>
          </a:p>
          <a:p>
            <a:pPr marL="819150" lvl="1" indent="-361950">
              <a:lnSpc>
                <a:spcPct val="90000"/>
              </a:lnSpc>
              <a:spcBef>
                <a:spcPct val="0"/>
              </a:spcBef>
              <a:spcAft>
                <a:spcPts val="1200"/>
              </a:spcAft>
            </a:pPr>
            <a:r>
              <a:rPr lang="en-US" sz="2400" dirty="0"/>
              <a:t>Focus on the relationship between people and work.</a:t>
            </a:r>
          </a:p>
          <a:p>
            <a:pPr marL="361950" indent="-361950">
              <a:lnSpc>
                <a:spcPct val="90000"/>
              </a:lnSpc>
              <a:buNone/>
            </a:pPr>
            <a:endParaRPr lang="en-US" sz="1100" dirty="0"/>
          </a:p>
          <a:p>
            <a:pPr marL="361950" indent="-361950">
              <a:lnSpc>
                <a:spcPct val="90000"/>
              </a:lnSpc>
              <a:buNone/>
            </a:pPr>
            <a:endParaRPr lang="en-US" sz="1100" dirty="0"/>
          </a:p>
          <a:p>
            <a:pPr marL="361950" indent="-361950">
              <a:lnSpc>
                <a:spcPct val="90000"/>
              </a:lnSpc>
              <a:buNone/>
            </a:pPr>
            <a:endParaRPr lang="en-US" sz="1100" dirty="0"/>
          </a:p>
          <a:p>
            <a:pPr marL="361950" indent="-361950">
              <a:lnSpc>
                <a:spcPct val="90000"/>
              </a:lnSpc>
              <a:buNone/>
            </a:pPr>
            <a:endParaRPr lang="en-US" sz="1100"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449</TotalTime>
  <Words>4865</Words>
  <Application>Microsoft Office PowerPoint</Application>
  <PresentationFormat>Widescreen</PresentationFormat>
  <Paragraphs>476</Paragraphs>
  <Slides>71</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71</vt:i4>
      </vt:variant>
    </vt:vector>
  </HeadingPairs>
  <TitlesOfParts>
    <vt:vector size="85" baseType="lpstr">
      <vt:lpstr>Arial</vt:lpstr>
      <vt:lpstr>Bradley Hand ITC</vt:lpstr>
      <vt:lpstr>Calibri</vt:lpstr>
      <vt:lpstr>Comic Sans MS</vt:lpstr>
      <vt:lpstr>Cooper Black</vt:lpstr>
      <vt:lpstr>Courier New</vt:lpstr>
      <vt:lpstr>Franklin Gothic Book</vt:lpstr>
      <vt:lpstr>Franklin Gothic Medium</vt:lpstr>
      <vt:lpstr>Franklin Gothic Medium Cond</vt:lpstr>
      <vt:lpstr>Tempus Sans ITC</vt:lpstr>
      <vt:lpstr>Times</vt:lpstr>
      <vt:lpstr>Times New Roman</vt:lpstr>
      <vt:lpstr>Wingdings</vt:lpstr>
      <vt:lpstr>Crop</vt:lpstr>
      <vt:lpstr>What is psychology?</vt:lpstr>
      <vt:lpstr>What is Psychology? What is Psychology – Crash Course</vt:lpstr>
      <vt:lpstr>Psychology as a Science</vt:lpstr>
      <vt:lpstr>What Psychologists do</vt:lpstr>
      <vt:lpstr>Fields of Psychology</vt:lpstr>
      <vt:lpstr>Fields of Psychology</vt:lpstr>
      <vt:lpstr>Fields of Psychology</vt:lpstr>
      <vt:lpstr>Fields of Psychology</vt:lpstr>
      <vt:lpstr>Fields of Psychology</vt:lpstr>
      <vt:lpstr>Fields of Psychology</vt:lpstr>
      <vt:lpstr>Fields of Psychology</vt:lpstr>
      <vt:lpstr>Research Methods: Part 1 </vt:lpstr>
      <vt:lpstr>What is a research Hypothesis?</vt:lpstr>
      <vt:lpstr>What is Empirical Research? </vt:lpstr>
      <vt:lpstr>Qualitative vs Quantitative Data</vt:lpstr>
      <vt:lpstr>Research Methods: Essential Questions</vt:lpstr>
      <vt:lpstr>TED TALK: 10 myths of psychology Debunked</vt:lpstr>
      <vt:lpstr>Thinking Like a psychologist: An exercise  </vt:lpstr>
      <vt:lpstr>Proving/Disproving theories </vt:lpstr>
      <vt:lpstr>Now What?!?!: Psychology Myths research debunking…. Time to practice </vt:lpstr>
      <vt:lpstr>Homework: article “Dweck on Praise” </vt:lpstr>
      <vt:lpstr>PowerPoint Presentation</vt:lpstr>
      <vt:lpstr>Evaluating theories: The Teacup Method  </vt:lpstr>
      <vt:lpstr>Psychological Experiments: A vocabulary Review</vt:lpstr>
      <vt:lpstr>Do Now: Operationalization of Variables Practice </vt:lpstr>
      <vt:lpstr>Types of Psychological Experiments</vt:lpstr>
      <vt:lpstr>Writing a Research Hypothesis/Null Hypothesis  </vt:lpstr>
      <vt:lpstr>Activity: Designing Experiments and Hypothesis for psychological Questions</vt:lpstr>
      <vt:lpstr>Homework : Collecting and reflecting on Psychological Data </vt:lpstr>
      <vt:lpstr>Research Methods 1.4 </vt:lpstr>
      <vt:lpstr>Psychological Research: Sampling Basics </vt:lpstr>
      <vt:lpstr>Psychological Sampling Basics</vt:lpstr>
      <vt:lpstr>Psychological Sampling Basics</vt:lpstr>
      <vt:lpstr>Sampling techniques </vt:lpstr>
      <vt:lpstr>Sampling techniques </vt:lpstr>
      <vt:lpstr>Sampling techniques in the modern era  </vt:lpstr>
      <vt:lpstr>Let’s Practice: Thinking about sampling Biases </vt:lpstr>
      <vt:lpstr>Answers/Discussion</vt:lpstr>
      <vt:lpstr>Class Activity: M&amp;m sampling </vt:lpstr>
      <vt:lpstr>Do Now: Operationalization of Variables Practice </vt:lpstr>
      <vt:lpstr>Video Questions: Brain Games Experiment </vt:lpstr>
      <vt:lpstr>Research Methods: 1.5 </vt:lpstr>
      <vt:lpstr>Laboratory vs Field Experiments </vt:lpstr>
      <vt:lpstr>Quasi vs Natural experiments </vt:lpstr>
      <vt:lpstr>Correlational Studies</vt:lpstr>
      <vt:lpstr>Discussion/Practice: Thinking critically about Cause and effect </vt:lpstr>
      <vt:lpstr>Task/Activity: Designing an experiment </vt:lpstr>
      <vt:lpstr>Homework </vt:lpstr>
      <vt:lpstr>Do Now: Experimental Design Feedback</vt:lpstr>
      <vt:lpstr>Video Questions: Priming Experiments </vt:lpstr>
      <vt:lpstr>Research methods 1.6</vt:lpstr>
      <vt:lpstr>Evaluating experiments and demand Characteristics </vt:lpstr>
      <vt:lpstr>Researcher Bias and Participant Variability</vt:lpstr>
      <vt:lpstr>Order effects</vt:lpstr>
      <vt:lpstr>Procedural Issues </vt:lpstr>
      <vt:lpstr>Do Now: Reviewing Psychological Ethics </vt:lpstr>
      <vt:lpstr>Video Questions: Recreating Milgram</vt:lpstr>
      <vt:lpstr>Activity: Ethics proposals </vt:lpstr>
      <vt:lpstr>Psychological Ethics Proposals </vt:lpstr>
      <vt:lpstr>Psychological Ethics Proposals </vt:lpstr>
      <vt:lpstr>Part 1: perspectives</vt:lpstr>
      <vt:lpstr>BIOLOGICAL PERSPECTIVE</vt:lpstr>
      <vt:lpstr>Cognitive perspective</vt:lpstr>
      <vt:lpstr>Socio-cultural perspective</vt:lpstr>
      <vt:lpstr>Part 2:  option</vt:lpstr>
      <vt:lpstr>Learning objectives and command terms </vt:lpstr>
      <vt:lpstr>Practice; Explaining Command Terms</vt:lpstr>
      <vt:lpstr>Research Methods: Part 1 </vt:lpstr>
      <vt:lpstr>What is a research Hypothesis?</vt:lpstr>
      <vt:lpstr>What is Empirical Research? </vt:lpstr>
      <vt:lpstr>Qualitative vs Quantitative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dc:title>
  <dc:creator>court</dc:creator>
  <cp:lastModifiedBy>Kemp, Courtney</cp:lastModifiedBy>
  <cp:revision>11</cp:revision>
  <dcterms:created xsi:type="dcterms:W3CDTF">2019-07-27T05:21:45Z</dcterms:created>
  <dcterms:modified xsi:type="dcterms:W3CDTF">2019-07-29T22:39:00Z</dcterms:modified>
</cp:coreProperties>
</file>